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69" r:id="rId6"/>
    <p:sldId id="261" r:id="rId7"/>
    <p:sldId id="263" r:id="rId8"/>
    <p:sldId id="262" r:id="rId9"/>
    <p:sldId id="271" r:id="rId10"/>
    <p:sldId id="265" r:id="rId11"/>
    <p:sldId id="266" r:id="rId12"/>
    <p:sldId id="267" r:id="rId13"/>
    <p:sldId id="27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F1A"/>
    <a:srgbClr val="D3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8"/>
    <p:restoredTop sz="94694"/>
  </p:normalViewPr>
  <p:slideViewPr>
    <p:cSldViewPr snapToGrid="0">
      <p:cViewPr varScale="1">
        <p:scale>
          <a:sx n="121" d="100"/>
          <a:sy n="121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87A94-FD81-644B-875F-C5F92FA30E1A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89D69-92D5-364D-8D14-B294FD239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24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6116-CFC4-FA47-A430-6CD6BA6FDFAA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630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514B-659A-134E-91F3-E58B09916867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31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6A15-0A3A-8948-B693-5BAD03B12D60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389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4556-BA90-0B4C-AFFB-CF90A2DD13CE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284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3996-DE4C-FD45-87F0-1DE451E183DE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3862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0000-33F9-5C4D-BBB0-29C66A936534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600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6AEC-8F9F-4D44-AA61-CDC67435AE07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49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98CC-F02D-4646-A5BD-7F1E3B64260D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74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09F0B-08CE-044B-BD61-5CDC61BFD796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3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F484-BC1D-DB4F-ACA8-92740D148FAB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02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42EF-F81A-614A-8B74-DF71311B6A87}" type="datetime1">
              <a:rPr lang="fr-FR" smtClean="0"/>
              <a:t>03/02/2023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62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A938-A8E9-8447-A9E4-7EE2D655ECE1}" type="datetime1">
              <a:rPr lang="fr-FR" smtClean="0"/>
              <a:t>03/02/2023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39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01A41-D8EF-764E-A1E8-52A13A91A70F}" type="datetime1">
              <a:rPr lang="fr-FR" smtClean="0"/>
              <a:t>03/02/2023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13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F1E14-CF85-744E-B5FB-20196963EF9B}" type="datetime1">
              <a:rPr lang="fr-FR" smtClean="0"/>
              <a:t>03/02/2023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243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9F46-0362-B540-A873-0BA51E7E32E0}" type="datetime1">
              <a:rPr lang="fr-FR" smtClean="0"/>
              <a:t>03/02/2023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53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F6A4-A31D-E446-89C8-AE063C9CD9A6}" type="datetime1">
              <a:rPr lang="fr-FR" smtClean="0"/>
              <a:t>03/02/2023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2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1D108-C4AE-924E-AE69-2A8FA3BD9A98}" type="datetime1">
              <a:rPr lang="fr-FR" smtClean="0"/>
              <a:t>03/02/2023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68E2542-61A2-9147-AD16-EF05CE77F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53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user.oc-static.com/upload/2019/02/23/15509423491012_logo.p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hyperlink" Target="https://user.oc-static.com/upload/2019/02/23/15509423491012_log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C0868-6809-C056-A3CF-7315907CC5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Concevez une application au service de la santé publique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9FE590-3650-31C6-5925-3CC7AE775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Rémi Cazelles, formation </a:t>
            </a:r>
            <a:r>
              <a:rPr lang="fr-FR" dirty="0" err="1"/>
              <a:t>OpenClassRooms</a:t>
            </a:r>
            <a:r>
              <a:rPr lang="fr-FR" dirty="0"/>
              <a:t> Ingénieur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5752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C075FE3-39F3-06AF-C27D-9D547DAD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0"/>
          <a:stretch/>
        </p:blipFill>
        <p:spPr>
          <a:xfrm>
            <a:off x="0" y="1877194"/>
            <a:ext cx="6537434" cy="44721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6973270-894E-2B6D-D554-A1258BE0DAAC}"/>
              </a:ext>
            </a:extLst>
          </p:cNvPr>
          <p:cNvSpPr txBox="1"/>
          <p:nvPr/>
        </p:nvSpPr>
        <p:spPr>
          <a:xfrm>
            <a:off x="8044235" y="1518992"/>
            <a:ext cx="276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Catégories vs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NRJ_prot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FA32E81-D955-0CE4-9538-B5A3F178B0BA}"/>
              </a:ext>
            </a:extLst>
          </p:cNvPr>
          <p:cNvSpPr txBox="1"/>
          <p:nvPr/>
        </p:nvSpPr>
        <p:spPr>
          <a:xfrm>
            <a:off x="6171801" y="5694111"/>
            <a:ext cx="558412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5"/>
                </a:solidFill>
              </a:rPr>
              <a:t>La valeur du </a:t>
            </a:r>
            <a:r>
              <a:rPr lang="fr-FR" sz="1600" dirty="0" err="1">
                <a:solidFill>
                  <a:schemeClr val="accent5"/>
                </a:solidFill>
              </a:rPr>
              <a:t>eta</a:t>
            </a:r>
            <a:r>
              <a:rPr lang="fr-FR" sz="1600" dirty="0">
                <a:solidFill>
                  <a:schemeClr val="accent5"/>
                </a:solidFill>
              </a:rPr>
              <a:t> </a:t>
            </a:r>
            <a:r>
              <a:rPr lang="fr-FR" sz="1600" dirty="0" err="1">
                <a:solidFill>
                  <a:schemeClr val="accent5"/>
                </a:solidFill>
              </a:rPr>
              <a:t>squarre</a:t>
            </a:r>
            <a:r>
              <a:rPr lang="fr-FR" sz="1600" dirty="0">
                <a:solidFill>
                  <a:schemeClr val="accent5"/>
                </a:solidFill>
              </a:rPr>
              <a:t> (0.0005) indique qu’il n’y a pas de relation entre la catégorie de produits et l’énergie provenant de protéines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180D46-5766-B672-C71C-90220D78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030723-C769-8DCE-68DA-D1B51F360A94}"/>
              </a:ext>
            </a:extLst>
          </p:cNvPr>
          <p:cNvSpPr txBox="1"/>
          <p:nvPr/>
        </p:nvSpPr>
        <p:spPr>
          <a:xfrm>
            <a:off x="4611652" y="2585813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L’énergie peut elle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être estimées 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pour une catégorie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de produit?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B976AE6-A039-F34B-F095-D37D2E05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77" y="1857546"/>
            <a:ext cx="3653002" cy="367891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12EC7037-4049-14E6-222F-FE432A25A224}"/>
              </a:ext>
            </a:extLst>
          </p:cNvPr>
          <p:cNvSpPr txBox="1">
            <a:spLocks/>
          </p:cNvSpPr>
          <p:nvPr/>
        </p:nvSpPr>
        <p:spPr>
          <a:xfrm>
            <a:off x="767257" y="588579"/>
            <a:ext cx="909144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Analyse exploratoire: ANOVA – certaines catégories de               </a:t>
            </a:r>
          </a:p>
          <a:p>
            <a:r>
              <a:rPr lang="fr-FR" sz="2400" b="1" dirty="0"/>
              <a:t>            produits apportent-elles plus d’énergie de protéines?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F6BD736-74A8-68E6-EC9E-FBD7928FAEEA}"/>
              </a:ext>
            </a:extLst>
          </p:cNvPr>
          <p:cNvSpPr txBox="1"/>
          <p:nvPr/>
        </p:nvSpPr>
        <p:spPr>
          <a:xfrm>
            <a:off x="523759" y="1538640"/>
            <a:ext cx="3982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Proportion des produits par catégories</a:t>
            </a:r>
          </a:p>
        </p:txBody>
      </p:sp>
    </p:spTree>
    <p:extLst>
      <p:ext uri="{BB962C8B-B14F-4D97-AF65-F5344CB8AC3E}">
        <p14:creationId xmlns:p14="http://schemas.microsoft.com/office/powerpoint/2010/main" val="196325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7CC4BE7-9623-8DE3-E95D-D370BF44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73" y="2162631"/>
            <a:ext cx="3488852" cy="39966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651EE7-7DCC-7E15-F0CC-5EB6306B7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9"/>
          <a:stretch/>
        </p:blipFill>
        <p:spPr>
          <a:xfrm>
            <a:off x="6096000" y="2112390"/>
            <a:ext cx="3730372" cy="40990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1AE218C-9562-F18C-3194-159325BDC871}"/>
              </a:ext>
            </a:extLst>
          </p:cNvPr>
          <p:cNvSpPr txBox="1"/>
          <p:nvPr/>
        </p:nvSpPr>
        <p:spPr>
          <a:xfrm>
            <a:off x="6307033" y="1629976"/>
            <a:ext cx="2912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Nutrigrade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nutriscore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Catégories ‘Fish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Meat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Eggs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07730E-999A-09F7-DFD3-4368DE13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1404" y="5794169"/>
            <a:ext cx="683339" cy="365125"/>
          </a:xfrm>
        </p:spPr>
        <p:txBody>
          <a:bodyPr/>
          <a:lstStyle/>
          <a:p>
            <a:fld id="{468E2542-61A2-9147-AD16-EF05CE77FDEA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8FAE2E-AC85-F579-794C-4C35C81B17AD}"/>
              </a:ext>
            </a:extLst>
          </p:cNvPr>
          <p:cNvSpPr txBox="1"/>
          <p:nvPr/>
        </p:nvSpPr>
        <p:spPr>
          <a:xfrm>
            <a:off x="996900" y="1383754"/>
            <a:ext cx="3586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Analyse énergie de protéines 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dans la catégorie ‘Fish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Meat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Eggs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</a:p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Effet de marque de produits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B5B1B1CE-5790-CCA8-54D2-4B1D0B757F8D}"/>
              </a:ext>
            </a:extLst>
          </p:cNvPr>
          <p:cNvSpPr txBox="1">
            <a:spLocks/>
          </p:cNvSpPr>
          <p:nvPr/>
        </p:nvSpPr>
        <p:spPr>
          <a:xfrm>
            <a:off x="767256" y="588579"/>
            <a:ext cx="1098330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Analyse exploratoire: ANOVA – certaines marques produisent-elles </a:t>
            </a:r>
          </a:p>
          <a:p>
            <a:r>
              <a:rPr lang="fr-FR" sz="2400" b="1" dirty="0"/>
              <a:t>                                       des aliment plus riche en protéines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BE0F89-B481-B5FB-9AF5-322E08FD2702}"/>
              </a:ext>
            </a:extLst>
          </p:cNvPr>
          <p:cNvSpPr txBox="1"/>
          <p:nvPr/>
        </p:nvSpPr>
        <p:spPr>
          <a:xfrm>
            <a:off x="1610711" y="6227411"/>
            <a:ext cx="2236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Eta </a:t>
            </a:r>
            <a:r>
              <a:rPr lang="fr-FR" dirty="0" err="1"/>
              <a:t>squared</a:t>
            </a:r>
            <a:r>
              <a:rPr lang="fr-FR" dirty="0"/>
              <a:t> = 0.05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1C5860E-0F8E-E55F-F008-AF42C04FCBFF}"/>
              </a:ext>
            </a:extLst>
          </p:cNvPr>
          <p:cNvSpPr txBox="1"/>
          <p:nvPr/>
        </p:nvSpPr>
        <p:spPr>
          <a:xfrm>
            <a:off x="6645483" y="6227411"/>
            <a:ext cx="2236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Eta </a:t>
            </a:r>
            <a:r>
              <a:rPr lang="fr-FR" dirty="0" err="1"/>
              <a:t>squared</a:t>
            </a:r>
            <a:r>
              <a:rPr lang="fr-FR" dirty="0"/>
              <a:t> = 0.93</a:t>
            </a:r>
          </a:p>
        </p:txBody>
      </p:sp>
    </p:spTree>
    <p:extLst>
      <p:ext uri="{BB962C8B-B14F-4D97-AF65-F5344CB8AC3E}">
        <p14:creationId xmlns:p14="http://schemas.microsoft.com/office/powerpoint/2010/main" val="19348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E9FEEA9-B75A-32D0-B175-BD7EB17DE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03" b="10303"/>
          <a:stretch/>
        </p:blipFill>
        <p:spPr>
          <a:xfrm>
            <a:off x="-20062" y="1987907"/>
            <a:ext cx="5098476" cy="40534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2D5523-17B4-64FD-A97C-C293590D8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8" r="12804" b="9745"/>
          <a:stretch/>
        </p:blipFill>
        <p:spPr>
          <a:xfrm>
            <a:off x="5354140" y="1828354"/>
            <a:ext cx="6501529" cy="413198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1FD268C-D5F4-E677-CC11-E03F26B9AF3E}"/>
              </a:ext>
            </a:extLst>
          </p:cNvPr>
          <p:cNvSpPr txBox="1"/>
          <p:nvPr/>
        </p:nvSpPr>
        <p:spPr>
          <a:xfrm>
            <a:off x="942913" y="1656920"/>
            <a:ext cx="3390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Année modifié et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NutritionGrade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478A7B-75A1-1018-E8BD-1EC3150FF27F}"/>
              </a:ext>
            </a:extLst>
          </p:cNvPr>
          <p:cNvSpPr txBox="1"/>
          <p:nvPr/>
        </p:nvSpPr>
        <p:spPr>
          <a:xfrm>
            <a:off x="7683981" y="1489800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Catégories et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NutritionGrade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868491-2218-3E6E-CEE2-5D5415F7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11</a:t>
            </a:fld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6B71D22-1B6A-BB59-8843-F63F62D273FF}"/>
              </a:ext>
            </a:extLst>
          </p:cNvPr>
          <p:cNvSpPr txBox="1">
            <a:spLocks/>
          </p:cNvSpPr>
          <p:nvPr/>
        </p:nvSpPr>
        <p:spPr>
          <a:xfrm>
            <a:off x="767256" y="588579"/>
            <a:ext cx="965900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Analyse exploratoire: Analyse du Chi2 entre deux données </a:t>
            </a:r>
          </a:p>
          <a:p>
            <a:r>
              <a:rPr lang="fr-FR" sz="2400" b="1" dirty="0"/>
              <a:t>													       	  qualitatives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D7ACAF-6C6E-4BA9-B8C3-B235DD33227C}"/>
              </a:ext>
            </a:extLst>
          </p:cNvPr>
          <p:cNvSpPr txBox="1"/>
          <p:nvPr/>
        </p:nvSpPr>
        <p:spPr>
          <a:xfrm>
            <a:off x="549896" y="5960337"/>
            <a:ext cx="387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proportion de produits au 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nutrigrade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 augmente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BE5729-3FAF-1B4A-1922-D71B33ED7A91}"/>
              </a:ext>
            </a:extLst>
          </p:cNvPr>
          <p:cNvSpPr txBox="1"/>
          <p:nvPr/>
        </p:nvSpPr>
        <p:spPr>
          <a:xfrm>
            <a:off x="6484883" y="5879738"/>
            <a:ext cx="53707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catégories ‘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Cereals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potatoes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et ‘Fruits and 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vegetables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sont plus susceptibles d’afficher un 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nutrigrade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75915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7F85A0-8D9F-D439-E938-D3E2DFEB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12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A6B7064-EE26-8E76-B285-A2720772249B}"/>
              </a:ext>
            </a:extLst>
          </p:cNvPr>
          <p:cNvSpPr txBox="1">
            <a:spLocks/>
          </p:cNvSpPr>
          <p:nvPr/>
        </p:nvSpPr>
        <p:spPr>
          <a:xfrm>
            <a:off x="767256" y="588579"/>
            <a:ext cx="965900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Analyse exploratoire: Analyse du Chi2 entre deux données </a:t>
            </a:r>
          </a:p>
          <a:p>
            <a:r>
              <a:rPr lang="fr-FR" sz="2400" b="1" dirty="0"/>
              <a:t>													       	  qualitatives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95E957-BC32-8C8D-F823-694D3FEE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" y="2001489"/>
            <a:ext cx="11756589" cy="40398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BB69FAE-40E3-E6DF-B137-42232243B684}"/>
              </a:ext>
            </a:extLst>
          </p:cNvPr>
          <p:cNvSpPr txBox="1"/>
          <p:nvPr/>
        </p:nvSpPr>
        <p:spPr>
          <a:xfrm>
            <a:off x="2149981" y="1662935"/>
            <a:ext cx="3446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Catégories de produits et Marque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DE525B-AD4B-D047-2878-08471DA1F4F4}"/>
              </a:ext>
            </a:extLst>
          </p:cNvPr>
          <p:cNvSpPr txBox="1"/>
          <p:nvPr/>
        </p:nvSpPr>
        <p:spPr>
          <a:xfrm>
            <a:off x="966251" y="6037155"/>
            <a:ext cx="540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Picard produit beaucoup de ‘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composites’</a:t>
            </a:r>
          </a:p>
          <a:p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Carrefour produit beaucoup de ‘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Sugary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snacks’</a:t>
            </a:r>
          </a:p>
        </p:txBody>
      </p:sp>
    </p:spTree>
    <p:extLst>
      <p:ext uri="{BB962C8B-B14F-4D97-AF65-F5344CB8AC3E}">
        <p14:creationId xmlns:p14="http://schemas.microsoft.com/office/powerpoint/2010/main" val="367635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DAC03-B944-F4EE-8F43-7989034A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A31FA1-CD52-6560-FA51-4FE71113A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645685"/>
            <a:ext cx="8596668" cy="2059915"/>
          </a:xfrm>
        </p:spPr>
        <p:txBody>
          <a:bodyPr/>
          <a:lstStyle/>
          <a:p>
            <a:r>
              <a:rPr lang="fr-FR" dirty="0"/>
              <a:t>Les valeurs d’énergies peuvent être calculées avec confiance</a:t>
            </a:r>
          </a:p>
          <a:p>
            <a:r>
              <a:rPr lang="fr-FR" dirty="0"/>
              <a:t>La quantité de produits restant après nettoyage de la base de données est suffisante (320266 </a:t>
            </a:r>
            <a:r>
              <a:rPr lang="fr-FR" dirty="0" err="1"/>
              <a:t>rows</a:t>
            </a:r>
            <a:r>
              <a:rPr lang="fr-FR" dirty="0"/>
              <a:t> × 93 </a:t>
            </a:r>
            <a:r>
              <a:rPr lang="fr-FR" dirty="0" err="1"/>
              <a:t>columns</a:t>
            </a:r>
            <a:r>
              <a:rPr lang="fr-FR" dirty="0"/>
              <a:t>)</a:t>
            </a:r>
          </a:p>
          <a:p>
            <a:r>
              <a:rPr lang="fr-FR" dirty="0"/>
              <a:t>Nécessaire de calculer les valeurs énergétique plus précisément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1E0885-8899-D53D-BAC3-B960EF3B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13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A828334-7EA8-EC39-C255-DD323A707A3B}"/>
              </a:ext>
            </a:extLst>
          </p:cNvPr>
          <p:cNvGrpSpPr/>
          <p:nvPr/>
        </p:nvGrpSpPr>
        <p:grpSpPr>
          <a:xfrm>
            <a:off x="119111" y="1358391"/>
            <a:ext cx="9713113" cy="2656755"/>
            <a:chOff x="101875" y="1542891"/>
            <a:chExt cx="11484489" cy="323699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8DF9569-6699-D7EA-6157-9196589F5231}"/>
                </a:ext>
              </a:extLst>
            </p:cNvPr>
            <p:cNvSpPr/>
            <p:nvPr/>
          </p:nvSpPr>
          <p:spPr>
            <a:xfrm>
              <a:off x="4906725" y="1567306"/>
              <a:ext cx="2933421" cy="3185354"/>
            </a:xfrm>
            <a:prstGeom prst="roundRect">
              <a:avLst>
                <a:gd name="adj" fmla="val 1032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èche vers la droite 6">
              <a:extLst>
                <a:ext uri="{FF2B5EF4-FFF2-40B4-BE49-F238E27FC236}">
                  <a16:creationId xmlns:a16="http://schemas.microsoft.com/office/drawing/2014/main" id="{6B91B736-DF38-36C9-59B7-D547260396A6}"/>
                </a:ext>
              </a:extLst>
            </p:cNvPr>
            <p:cNvSpPr/>
            <p:nvPr/>
          </p:nvSpPr>
          <p:spPr>
            <a:xfrm>
              <a:off x="6608699" y="2102712"/>
              <a:ext cx="1231447" cy="2286102"/>
            </a:xfrm>
            <a:prstGeom prst="rightArrow">
              <a:avLst>
                <a:gd name="adj1" fmla="val 70061"/>
                <a:gd name="adj2" fmla="val 33361"/>
              </a:avLst>
            </a:prstGeom>
            <a:solidFill>
              <a:schemeClr val="bg1"/>
            </a:solidFill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196AB1A-E192-4D29-6A91-1FB82415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3F5F6"/>
                </a:clrFrom>
                <a:clrTo>
                  <a:srgbClr val="F3F5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47022" y="2029513"/>
              <a:ext cx="1190992" cy="212276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2020BE3-1BD1-8710-D9FD-ADC7FF9B8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3056" y="2288176"/>
              <a:ext cx="2989657" cy="2122768"/>
            </a:xfrm>
            <a:prstGeom prst="rect">
              <a:avLst/>
            </a:prstGeom>
          </p:spPr>
        </p:pic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17644163-41CE-1569-CBC0-A87E24F35108}"/>
                </a:ext>
              </a:extLst>
            </p:cNvPr>
            <p:cNvCxnSpPr/>
            <p:nvPr/>
          </p:nvCxnSpPr>
          <p:spPr>
            <a:xfrm>
              <a:off x="2699657" y="2682240"/>
              <a:ext cx="1114697" cy="27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48995EDD-080C-6DCE-5F2A-EE80352EDD59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60" y="3070886"/>
              <a:ext cx="2381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BC53F4A8-55F9-C61E-10B3-502A0D64C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6242" y="3186858"/>
              <a:ext cx="1218112" cy="23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13" name="Picture 8" descr="Liste De Courses Banque d'images et photos libres de droit - iStock">
              <a:extLst>
                <a:ext uri="{FF2B5EF4-FFF2-40B4-BE49-F238E27FC236}">
                  <a16:creationId xmlns:a16="http://schemas.microsoft.com/office/drawing/2014/main" id="{87A7446E-2B2A-F89D-6916-27220E74B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978" y="2009625"/>
              <a:ext cx="2379190" cy="237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Algorithm - Free business and finance icons">
              <a:extLst>
                <a:ext uri="{FF2B5EF4-FFF2-40B4-BE49-F238E27FC236}">
                  <a16:creationId xmlns:a16="http://schemas.microsoft.com/office/drawing/2014/main" id="{184083B1-83D2-F488-BBE2-77E67CA6C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898" y="2474064"/>
              <a:ext cx="1320801" cy="1320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Bar Graph Clip Art, Transparent PNG Clipart Images Free Download -  ClipartMax">
              <a:extLst>
                <a:ext uri="{FF2B5EF4-FFF2-40B4-BE49-F238E27FC236}">
                  <a16:creationId xmlns:a16="http://schemas.microsoft.com/office/drawing/2014/main" id="{74323B37-F25F-CF6E-2F5C-E07702686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46278" y="3090897"/>
              <a:ext cx="792480" cy="79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761BC85-7F59-5DF3-4D09-24E770C8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5E6E6"/>
                </a:clrFrom>
                <a:clrTo>
                  <a:srgbClr val="E5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06875" y="2502391"/>
              <a:ext cx="451805" cy="357713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204CC1D-4184-1A01-EC75-FD7A4B98F1C6}"/>
                </a:ext>
              </a:extLst>
            </p:cNvPr>
            <p:cNvSpPr txBox="1"/>
            <p:nvPr/>
          </p:nvSpPr>
          <p:spPr>
            <a:xfrm>
              <a:off x="2330212" y="3823649"/>
              <a:ext cx="1836965" cy="956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kJ Lipides </a:t>
              </a:r>
            </a:p>
            <a:p>
              <a:r>
                <a:rPr lang="fr-FR" sz="15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kJ Protéines</a:t>
              </a:r>
            </a:p>
            <a:p>
              <a:r>
                <a:rPr lang="fr-FR" sz="15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kJ Glucides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532D038-E7E8-888A-ADB0-F0C1EDF93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74929" y="2498622"/>
              <a:ext cx="394594" cy="779241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4E4D901F-8DCD-5514-5672-D78341089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87602" y="2492214"/>
              <a:ext cx="419530" cy="766846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159FAC2C-4EC3-F22F-DD7C-92B110D50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17759" y="3224389"/>
              <a:ext cx="489255" cy="808313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7E3C5EF-0AAF-CE03-DA92-65144B87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59131" y="3224389"/>
              <a:ext cx="489256" cy="786305"/>
            </a:xfrm>
            <a:prstGeom prst="rect">
              <a:avLst/>
            </a:prstGeom>
          </p:spPr>
        </p:pic>
        <p:sp>
          <p:nvSpPr>
            <p:cNvPr id="22" name="Flèche vers la droite 21">
              <a:extLst>
                <a:ext uri="{FF2B5EF4-FFF2-40B4-BE49-F238E27FC236}">
                  <a16:creationId xmlns:a16="http://schemas.microsoft.com/office/drawing/2014/main" id="{42EC2901-8736-EA5C-61E6-7150780CDB15}"/>
                </a:ext>
              </a:extLst>
            </p:cNvPr>
            <p:cNvSpPr/>
            <p:nvPr/>
          </p:nvSpPr>
          <p:spPr>
            <a:xfrm>
              <a:off x="4890920" y="2738700"/>
              <a:ext cx="420449" cy="737523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CA11B69-27DF-1936-5828-C8612B559E78}"/>
                </a:ext>
              </a:extLst>
            </p:cNvPr>
            <p:cNvSpPr txBox="1"/>
            <p:nvPr/>
          </p:nvSpPr>
          <p:spPr>
            <a:xfrm>
              <a:off x="5362833" y="1567305"/>
              <a:ext cx="2322173" cy="449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App. </a:t>
              </a:r>
              <a:r>
                <a:rPr lang="fr-FR" dirty="0" err="1"/>
                <a:t>EquiNutri</a:t>
              </a:r>
              <a:r>
                <a:rPr lang="fr-FR" baseline="30000" dirty="0" err="1"/>
                <a:t>TM</a:t>
              </a:r>
              <a:r>
                <a:rPr lang="fr-FR" dirty="0"/>
                <a:t> 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76B65EC-C9E4-90A0-DD3A-704BA4B14931}"/>
                </a:ext>
              </a:extLst>
            </p:cNvPr>
            <p:cNvSpPr txBox="1"/>
            <p:nvPr/>
          </p:nvSpPr>
          <p:spPr>
            <a:xfrm>
              <a:off x="8136320" y="1542891"/>
              <a:ext cx="2822543" cy="787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Apports énergétiques</a:t>
              </a:r>
            </a:p>
            <a:p>
              <a:pPr algn="ctr"/>
              <a:r>
                <a:rPr lang="fr-FR" dirty="0"/>
                <a:t> personnalisés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EEC5FB1-5EB9-CDB6-918F-B571EDCF8465}"/>
                </a:ext>
              </a:extLst>
            </p:cNvPr>
            <p:cNvSpPr txBox="1"/>
            <p:nvPr/>
          </p:nvSpPr>
          <p:spPr>
            <a:xfrm>
              <a:off x="1132791" y="1599240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Courses alimentaires</a:t>
              </a:r>
            </a:p>
          </p:txBody>
        </p:sp>
        <p:pic>
          <p:nvPicPr>
            <p:cNvPr id="26" name="Picture 16" descr="Santé - Icônes gens gratuites">
              <a:extLst>
                <a:ext uri="{FF2B5EF4-FFF2-40B4-BE49-F238E27FC236}">
                  <a16:creationId xmlns:a16="http://schemas.microsoft.com/office/drawing/2014/main" id="{ECC930B7-ABED-C25C-6B2F-787B83B35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5857" y="2288176"/>
              <a:ext cx="1880507" cy="188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B25E286-3E7F-FB90-7A75-2386560173F3}"/>
                </a:ext>
              </a:extLst>
            </p:cNvPr>
            <p:cNvSpPr/>
            <p:nvPr/>
          </p:nvSpPr>
          <p:spPr>
            <a:xfrm>
              <a:off x="101875" y="1567306"/>
              <a:ext cx="4789045" cy="3185354"/>
            </a:xfrm>
            <a:prstGeom prst="roundRect">
              <a:avLst>
                <a:gd name="adj" fmla="val 9517"/>
              </a:avLst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1E10880-CE77-3C4C-D673-AC35C6F0075F}"/>
                </a:ext>
              </a:extLst>
            </p:cNvPr>
            <p:cNvSpPr/>
            <p:nvPr/>
          </p:nvSpPr>
          <p:spPr>
            <a:xfrm>
              <a:off x="7858226" y="1570250"/>
              <a:ext cx="3528737" cy="3182409"/>
            </a:xfrm>
            <a:prstGeom prst="roundRect">
              <a:avLst>
                <a:gd name="adj" fmla="val 9517"/>
              </a:avLst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1546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07FE9-28CA-E699-1C30-0182A037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57" y="588579"/>
            <a:ext cx="8828690" cy="1320800"/>
          </a:xfrm>
        </p:spPr>
        <p:txBody>
          <a:bodyPr>
            <a:normAutofit/>
          </a:bodyPr>
          <a:lstStyle/>
          <a:p>
            <a:r>
              <a:rPr lang="fr-FR" sz="2400" b="1" dirty="0"/>
              <a:t>Appel à projets pour trouver des idées innovantes d’applications en lien avec l'alimentation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8C1EFE-2673-3CB8-0978-E2F14216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8" y="1639615"/>
            <a:ext cx="10047890" cy="4992414"/>
          </a:xfrm>
        </p:spPr>
        <p:txBody>
          <a:bodyPr>
            <a:normAutofit fontScale="92500" lnSpcReduction="10000"/>
          </a:bodyPr>
          <a:lstStyle/>
          <a:p>
            <a:r>
              <a:rPr lang="fr-FR" sz="1200" b="1" dirty="0"/>
              <a:t>Votre mission</a:t>
            </a:r>
          </a:p>
          <a:p>
            <a:r>
              <a:rPr lang="fr-FR" sz="1200" dirty="0"/>
              <a:t>Après avoir lu l’appel à projets, voici les différentes étapes que vous avez identifiées :</a:t>
            </a:r>
          </a:p>
          <a:p>
            <a:r>
              <a:rPr lang="fr-FR" sz="1200" dirty="0"/>
              <a:t>1) </a:t>
            </a:r>
            <a:r>
              <a:rPr lang="fr-FR" sz="1200" b="1" dirty="0"/>
              <a:t>Traiter le jeu de données</a:t>
            </a:r>
            <a:r>
              <a:rPr lang="fr-FR" sz="1200" dirty="0"/>
              <a:t>, en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/>
              <a:t>Réfléchissant à une idée</a:t>
            </a:r>
            <a:r>
              <a:rPr lang="fr-FR" sz="1200" dirty="0"/>
              <a:t> </a:t>
            </a:r>
            <a:r>
              <a:rPr lang="fr-FR" sz="1200" b="1" dirty="0"/>
              <a:t>d’application</a:t>
            </a:r>
            <a:r>
              <a:rPr lang="fr-F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/>
              <a:t>Repérant des variables pertinentes</a:t>
            </a:r>
            <a:r>
              <a:rPr lang="fr-FR" sz="1200" dirty="0"/>
              <a:t> pour les traitements à venir, et nécessaires pour votre idée d’application.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/>
              <a:t>Nettoyant les données</a:t>
            </a:r>
            <a:r>
              <a:rPr lang="fr-FR" sz="1200" dirty="0"/>
              <a:t> en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mettant en évidence les éventuelles </a:t>
            </a:r>
            <a:r>
              <a:rPr lang="fr-FR" sz="1100" b="1" dirty="0"/>
              <a:t>valeurs manquantes</a:t>
            </a:r>
            <a:r>
              <a:rPr lang="fr-FR" sz="1100" dirty="0"/>
              <a:t>, avec au moins 3 méthodes de traitement adaptées aux variables concernées,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identifiant et en quantifiant les éventuelles </a:t>
            </a:r>
            <a:r>
              <a:rPr lang="fr-FR" sz="1100" b="1" dirty="0"/>
              <a:t>valeurs aberrantes</a:t>
            </a:r>
            <a:r>
              <a:rPr lang="fr-FR" sz="1100" dirty="0"/>
              <a:t> de chaque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/>
              <a:t>Automatisant ces traitements</a:t>
            </a:r>
            <a:r>
              <a:rPr lang="fr-FR" sz="1200" dirty="0"/>
              <a:t> pour éviter de répéter ces opérations</a:t>
            </a:r>
          </a:p>
          <a:p>
            <a:r>
              <a:rPr lang="fr-FR" sz="1200" dirty="0"/>
              <a:t>Le programme doit fonctionner si la base de données est légèrement modifiée (ajout d’entrées, par exemple).</a:t>
            </a:r>
          </a:p>
          <a:p>
            <a:r>
              <a:rPr lang="fr-FR" sz="1200" dirty="0"/>
              <a:t>2) Tout au long de l’analyse, </a:t>
            </a:r>
            <a:r>
              <a:rPr lang="fr-FR" sz="1200" b="1" dirty="0"/>
              <a:t>produire des visualisations</a:t>
            </a:r>
            <a:r>
              <a:rPr lang="fr-FR" sz="1200" dirty="0"/>
              <a:t> afin de mieux comprendre les données. </a:t>
            </a:r>
            <a:r>
              <a:rPr lang="fr-FR" sz="1200" b="1" dirty="0"/>
              <a:t>Effectuer une analyse univariée</a:t>
            </a:r>
            <a:r>
              <a:rPr lang="fr-FR" sz="1200" dirty="0"/>
              <a:t> pour chaque variable intéressante, afin de synthétiser son comportement.</a:t>
            </a:r>
          </a:p>
          <a:p>
            <a:r>
              <a:rPr lang="fr-FR" sz="1200" dirty="0"/>
              <a:t>L’appel à projets spécifie que l’analyse doit être simple à comprendre pour un public néophyte. </a:t>
            </a:r>
            <a:r>
              <a:rPr lang="fr-FR" sz="1200" b="1" dirty="0"/>
              <a:t>Soyez donc attentif à la lisibilité :</a:t>
            </a:r>
            <a:r>
              <a:rPr lang="fr-FR" sz="1200" dirty="0"/>
              <a:t> taille des textes, choix des couleurs, netteté suffisante, et variez les graphiques (</a:t>
            </a:r>
            <a:r>
              <a:rPr lang="fr-FR" sz="1200" dirty="0" err="1"/>
              <a:t>boxplots</a:t>
            </a:r>
            <a:r>
              <a:rPr lang="fr-FR" sz="1200" dirty="0"/>
              <a:t>, histogrammes, diagrammes circulaires, nuages de points…) pour illustrer au mieux votre propos.</a:t>
            </a:r>
          </a:p>
          <a:p>
            <a:r>
              <a:rPr lang="fr-FR" sz="1200" dirty="0"/>
              <a:t>3) </a:t>
            </a:r>
            <a:r>
              <a:rPr lang="fr-FR" sz="1200" b="1" dirty="0"/>
              <a:t>Confirmer ou infirmer les hypothèses à l’aide d’une analyse multivariée</a:t>
            </a:r>
            <a:r>
              <a:rPr lang="fr-FR" sz="1200" dirty="0"/>
              <a:t>. </a:t>
            </a:r>
            <a:r>
              <a:rPr lang="fr-FR" sz="1200" b="1" dirty="0"/>
              <a:t>Effectuer les tests statistiques appropriés</a:t>
            </a:r>
            <a:r>
              <a:rPr lang="fr-FR" sz="1200" dirty="0"/>
              <a:t> pour vérifier la significativité des résultats.</a:t>
            </a:r>
          </a:p>
          <a:p>
            <a:r>
              <a:rPr lang="fr-FR" sz="1200" dirty="0"/>
              <a:t>4) </a:t>
            </a:r>
            <a:r>
              <a:rPr lang="fr-FR" sz="1200" b="1" dirty="0"/>
              <a:t>Justifier votre idée d’application.</a:t>
            </a:r>
            <a:r>
              <a:rPr lang="fr-FR" sz="1200" dirty="0"/>
              <a:t> Identifier des arguments justifiant la faisabilité (ou non) de l’application à partir des données Open Food </a:t>
            </a:r>
            <a:r>
              <a:rPr lang="fr-FR" sz="1200" dirty="0" err="1"/>
              <a:t>Facts</a:t>
            </a:r>
            <a:r>
              <a:rPr lang="fr-FR" sz="1200" dirty="0"/>
              <a:t>.</a:t>
            </a:r>
          </a:p>
          <a:p>
            <a:r>
              <a:rPr lang="fr-FR" sz="1200" dirty="0"/>
              <a:t>5) </a:t>
            </a:r>
            <a:r>
              <a:rPr lang="fr-FR" sz="1200" b="1" dirty="0"/>
              <a:t>Rédiger un rapport d’exploration</a:t>
            </a:r>
            <a:r>
              <a:rPr lang="fr-FR" sz="1200" dirty="0"/>
              <a:t> et </a:t>
            </a:r>
            <a:r>
              <a:rPr lang="fr-FR" sz="1200" b="1" dirty="0" err="1"/>
              <a:t>pitcher</a:t>
            </a:r>
            <a:r>
              <a:rPr lang="fr-FR" sz="1200" b="1" dirty="0"/>
              <a:t> votre idée</a:t>
            </a:r>
            <a:r>
              <a:rPr lang="fr-FR" sz="1200" dirty="0"/>
              <a:t> durant la soutenance du projet.</a:t>
            </a:r>
          </a:p>
        </p:txBody>
      </p:sp>
      <p:pic>
        <p:nvPicPr>
          <p:cNvPr id="1026" name="Picture 2" descr="L'agence Santé publique France">
            <a:hlinkClick r:id="rId2"/>
            <a:extLst>
              <a:ext uri="{FF2B5EF4-FFF2-40B4-BE49-F238E27FC236}">
                <a16:creationId xmlns:a16="http://schemas.microsoft.com/office/drawing/2014/main" id="{7FA31265-9134-4582-1C67-E34156D3E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642" y="1299779"/>
            <a:ext cx="2159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2C393F-4AC7-4B4A-E4D1-DD28E488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17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9939E-D6BC-066E-61DD-2D66277E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33" y="609600"/>
            <a:ext cx="9339025" cy="1320800"/>
          </a:xfrm>
        </p:spPr>
        <p:txBody>
          <a:bodyPr>
            <a:normAutofit/>
          </a:bodyPr>
          <a:lstStyle/>
          <a:p>
            <a:r>
              <a:rPr lang="fr-FR" sz="2400" b="1" dirty="0">
                <a:effectLst/>
              </a:rPr>
              <a:t>Etablissement d’une gouvernance transnationale du </a:t>
            </a:r>
            <a:r>
              <a:rPr lang="fr-FR" sz="2400" b="1" dirty="0"/>
              <a:t>N</a:t>
            </a:r>
            <a:r>
              <a:rPr lang="fr-FR" sz="2400" b="1" dirty="0">
                <a:effectLst/>
              </a:rPr>
              <a:t>utri-Score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7ED275-E7DC-29C8-5E03-DF472E461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0303"/>
            <a:ext cx="8596668" cy="3880773"/>
          </a:xfrm>
        </p:spPr>
        <p:txBody>
          <a:bodyPr>
            <a:normAutofit/>
          </a:bodyPr>
          <a:lstStyle/>
          <a:p>
            <a:r>
              <a:rPr lang="fr-FR" sz="1600" dirty="0">
                <a:effectLst/>
                <a:latin typeface="ArialMT"/>
              </a:rPr>
              <a:t>France en 2017, </a:t>
            </a:r>
          </a:p>
          <a:p>
            <a:r>
              <a:rPr lang="fr-FR" sz="1600" dirty="0">
                <a:effectLst/>
                <a:latin typeface="ArialMT"/>
              </a:rPr>
              <a:t>Belgique en 2018, </a:t>
            </a:r>
          </a:p>
          <a:p>
            <a:r>
              <a:rPr lang="fr-FR" sz="1600" dirty="0">
                <a:effectLst/>
                <a:latin typeface="ArialMT"/>
              </a:rPr>
              <a:t>Suisse en 2019, </a:t>
            </a:r>
          </a:p>
          <a:p>
            <a:r>
              <a:rPr lang="fr-FR" sz="1600" dirty="0">
                <a:effectLst/>
                <a:latin typeface="ArialMT"/>
              </a:rPr>
              <a:t>Allemagne en 2020 </a:t>
            </a:r>
            <a:endParaRPr lang="fr-FR" sz="1600" dirty="0">
              <a:latin typeface="ArialMT"/>
            </a:endParaRPr>
          </a:p>
          <a:p>
            <a:r>
              <a:rPr lang="fr-FR" sz="1600" dirty="0">
                <a:effectLst/>
                <a:latin typeface="ArialMT"/>
              </a:rPr>
              <a:t>Luxembourg en 2021</a:t>
            </a:r>
          </a:p>
          <a:p>
            <a:r>
              <a:rPr lang="fr-FR" sz="1600" dirty="0">
                <a:effectLst/>
                <a:latin typeface="ArialMT"/>
              </a:rPr>
              <a:t>Espagne et Pays-Bas. </a:t>
            </a:r>
          </a:p>
          <a:p>
            <a:endParaRPr lang="fr-FR" sz="1600" dirty="0">
              <a:effectLst/>
              <a:latin typeface="ArialMT"/>
            </a:endParaRPr>
          </a:p>
          <a:p>
            <a:pPr marL="0" indent="0" algn="just">
              <a:buNone/>
            </a:pPr>
            <a:r>
              <a:rPr lang="fr-FR" sz="1600" dirty="0">
                <a:effectLst/>
                <a:latin typeface="ArialMT"/>
              </a:rPr>
              <a:t>Le 12 février 2021, ces 7 pays ont officiellement annoncé la mise en place d'un mécanisme de coordination transnationale pour faciliter l'utilisation de l'étiquetage nutritionnel Nutri-Score sur le devant des emballages, à travers un comité de pilotage et un comité scientifique. 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FFA82F-02EF-31D5-E3C2-E10E81D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2" y="4882996"/>
            <a:ext cx="7772400" cy="14816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1B403D-19C8-2D33-0B9D-FE90F39A83ED}"/>
              </a:ext>
            </a:extLst>
          </p:cNvPr>
          <p:cNvSpPr txBox="1"/>
          <p:nvPr/>
        </p:nvSpPr>
        <p:spPr>
          <a:xfrm>
            <a:off x="3756311" y="1480303"/>
            <a:ext cx="61800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i="1" dirty="0">
                <a:effectLst/>
                <a:latin typeface="Arial" panose="020B0604020202020204" pitchFamily="34" charset="0"/>
              </a:rPr>
              <a:t>Le Nutri-Score est un étiquetage nutritionnel synthétique, calibré et codé par couleurs, apposé sur le devant de l'emballage, qui caractérise la valeur nutritionnelle des aliments et des boissons. </a:t>
            </a:r>
          </a:p>
          <a:p>
            <a:pPr algn="just"/>
            <a:endParaRPr lang="fr-FR" sz="1400" i="1" dirty="0">
              <a:latin typeface="Arial" panose="020B0604020202020204" pitchFamily="34" charset="0"/>
            </a:endParaRPr>
          </a:p>
          <a:p>
            <a:pPr algn="just"/>
            <a:r>
              <a:rPr lang="fr-FR" sz="1400" i="1" dirty="0">
                <a:effectLst/>
                <a:latin typeface="Arial" panose="020B0604020202020204" pitchFamily="34" charset="0"/>
              </a:rPr>
              <a:t>Il est actuellement le système le plus performant pour aider les consommateurs à comparer la valeur nutritionnelle des aliments dans une gamme de produits et à faire des choix d'achat plus </a:t>
            </a:r>
            <a:r>
              <a:rPr lang="fr-FR" sz="1400" i="1" dirty="0" err="1">
                <a:effectLst/>
                <a:latin typeface="Arial" panose="020B0604020202020204" pitchFamily="34" charset="0"/>
              </a:rPr>
              <a:t>sains.</a:t>
            </a:r>
            <a:r>
              <a:rPr lang="fr-FR" sz="1400" i="1" baseline="30000" dirty="0" err="1">
                <a:effectLst/>
                <a:latin typeface="Arial" panose="020B0604020202020204" pitchFamily="34" charset="0"/>
              </a:rPr>
              <a:t>a</a:t>
            </a:r>
            <a:endParaRPr lang="fr-FR" sz="1400" i="1" baseline="30000" dirty="0">
              <a:effectLst/>
              <a:latin typeface="Arial" panose="020B0604020202020204" pitchFamily="34" charset="0"/>
            </a:endParaRPr>
          </a:p>
          <a:p>
            <a:pPr algn="just"/>
            <a:endParaRPr lang="fr-FR" sz="1400" i="1" dirty="0">
              <a:effectLst/>
              <a:latin typeface="Arial" panose="020B0604020202020204" pitchFamily="34" charset="0"/>
            </a:endParaRPr>
          </a:p>
          <a:p>
            <a:pPr algn="just"/>
            <a:endParaRPr lang="fr-FR" sz="1400" i="1" dirty="0">
              <a:effectLst/>
              <a:latin typeface="Arial" panose="020B0604020202020204" pitchFamily="34" charset="0"/>
            </a:endParaRPr>
          </a:p>
          <a:p>
            <a:pPr algn="just"/>
            <a:r>
              <a:rPr lang="fr-FR" sz="1400" i="1" dirty="0">
                <a:effectLst/>
                <a:latin typeface="Arial" panose="020B0604020202020204" pitchFamily="34" charset="0"/>
              </a:rPr>
              <a:t>Traduit avec </a:t>
            </a:r>
            <a:r>
              <a:rPr lang="fr-FR" sz="1400" i="1" dirty="0" err="1">
                <a:effectLst/>
                <a:latin typeface="Arial" panose="020B0604020202020204" pitchFamily="34" charset="0"/>
              </a:rPr>
              <a:t>www.DeepL.com</a:t>
            </a:r>
            <a:r>
              <a:rPr lang="fr-FR" sz="1400" i="1" dirty="0">
                <a:effectLst/>
                <a:latin typeface="Arial" panose="020B0604020202020204" pitchFamily="34" charset="0"/>
              </a:rPr>
              <a:t>/Translator (version gratuite)</a:t>
            </a:r>
            <a:endParaRPr lang="fr-FR" sz="1400" dirty="0">
              <a:effectLst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399906-B84D-6FB1-E1DE-BE92B0D7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11" y="3076291"/>
            <a:ext cx="6100122" cy="70541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2266CA-6A90-D244-3D33-F609CF80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D9EF119-6316-D590-1F5D-A17075683A42}"/>
              </a:ext>
            </a:extLst>
          </p:cNvPr>
          <p:cNvSpPr txBox="1"/>
          <p:nvPr/>
        </p:nvSpPr>
        <p:spPr>
          <a:xfrm>
            <a:off x="-89338" y="6396335"/>
            <a:ext cx="1237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aseline="30000" dirty="0"/>
              <a:t>a</a:t>
            </a:r>
            <a:r>
              <a:rPr lang="fr-FR" sz="1200" dirty="0"/>
              <a:t> </a:t>
            </a:r>
            <a:r>
              <a:rPr lang="fr-FR" sz="1200" dirty="0" err="1"/>
              <a:t>Egnell</a:t>
            </a:r>
            <a:r>
              <a:rPr lang="fr-FR" sz="1200" dirty="0"/>
              <a:t> M, </a:t>
            </a:r>
            <a:r>
              <a:rPr lang="fr-FR" sz="1200" dirty="0" err="1"/>
              <a:t>Boutron</a:t>
            </a:r>
            <a:r>
              <a:rPr lang="fr-FR" sz="1200" dirty="0"/>
              <a:t> I, Péneau S, et al, Impact of the Nutri-Score front-of-pack nutrition label on </a:t>
            </a:r>
            <a:r>
              <a:rPr lang="fr-FR" sz="1200" dirty="0" err="1"/>
              <a:t>purchasing</a:t>
            </a:r>
            <a:r>
              <a:rPr lang="fr-FR" sz="1200" dirty="0"/>
              <a:t> intentions of </a:t>
            </a:r>
            <a:r>
              <a:rPr lang="fr-FR" sz="1200" dirty="0" err="1"/>
              <a:t>individuals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chronic</a:t>
            </a:r>
            <a:r>
              <a:rPr lang="fr-FR" sz="1200" dirty="0"/>
              <a:t> </a:t>
            </a:r>
            <a:r>
              <a:rPr lang="fr-FR" sz="1200" dirty="0" err="1"/>
              <a:t>diseases</a:t>
            </a:r>
            <a:r>
              <a:rPr lang="fr-FR" sz="1200" dirty="0"/>
              <a:t>: </a:t>
            </a:r>
            <a:r>
              <a:rPr lang="fr-FR" sz="1200" dirty="0" err="1"/>
              <a:t>results</a:t>
            </a:r>
            <a:r>
              <a:rPr lang="fr-FR" sz="1200" dirty="0"/>
              <a:t> of a </a:t>
            </a:r>
            <a:r>
              <a:rPr lang="fr-FR" sz="1200" dirty="0" err="1"/>
              <a:t>randomised</a:t>
            </a:r>
            <a:r>
              <a:rPr lang="fr-FR" sz="1200" dirty="0"/>
              <a:t> trial, BMJ Open 2022;12:e058139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53C91F-F6AA-4D84-CF50-D334B3362598}"/>
              </a:ext>
            </a:extLst>
          </p:cNvPr>
          <p:cNvSpPr txBox="1"/>
          <p:nvPr/>
        </p:nvSpPr>
        <p:spPr>
          <a:xfrm>
            <a:off x="10339843" y="1110971"/>
            <a:ext cx="1537834" cy="369332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249F19-D865-0F83-3B07-43204A5FCFD9}"/>
              </a:ext>
            </a:extLst>
          </p:cNvPr>
          <p:cNvSpPr txBox="1"/>
          <p:nvPr/>
        </p:nvSpPr>
        <p:spPr>
          <a:xfrm>
            <a:off x="10339843" y="1810234"/>
            <a:ext cx="15378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E9B3DD-1336-06EC-A223-96D65D222E39}"/>
              </a:ext>
            </a:extLst>
          </p:cNvPr>
          <p:cNvSpPr txBox="1"/>
          <p:nvPr/>
        </p:nvSpPr>
        <p:spPr>
          <a:xfrm>
            <a:off x="10339843" y="2509497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Analyses univariées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EA3AE7-9404-BB3D-A4EC-7511A88F11E1}"/>
              </a:ext>
            </a:extLst>
          </p:cNvPr>
          <p:cNvSpPr txBox="1"/>
          <p:nvPr/>
        </p:nvSpPr>
        <p:spPr>
          <a:xfrm>
            <a:off x="10339843" y="3485759"/>
            <a:ext cx="153783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Compléter le jeu de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C697E3-9759-5DD8-FF30-259C595AF7B6}"/>
              </a:ext>
            </a:extLst>
          </p:cNvPr>
          <p:cNvSpPr txBox="1"/>
          <p:nvPr/>
        </p:nvSpPr>
        <p:spPr>
          <a:xfrm>
            <a:off x="10339843" y="4739021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Viabilité application</a:t>
            </a:r>
          </a:p>
        </p:txBody>
      </p:sp>
    </p:spTree>
    <p:extLst>
      <p:ext uri="{BB962C8B-B14F-4D97-AF65-F5344CB8AC3E}">
        <p14:creationId xmlns:p14="http://schemas.microsoft.com/office/powerpoint/2010/main" val="374633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07FE9-28CA-E699-1C30-0182A037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57" y="588579"/>
            <a:ext cx="8828690" cy="1320800"/>
          </a:xfrm>
        </p:spPr>
        <p:txBody>
          <a:bodyPr>
            <a:normAutofit/>
          </a:bodyPr>
          <a:lstStyle/>
          <a:p>
            <a:r>
              <a:rPr lang="fr-FR" sz="2400" b="1" dirty="0"/>
              <a:t>Appel à projets pour trouver des idées innovantes d’applications en lien avec l'alimentation</a:t>
            </a:r>
            <a:endParaRPr lang="fr-FR" sz="2400" dirty="0"/>
          </a:p>
        </p:txBody>
      </p:sp>
      <p:pic>
        <p:nvPicPr>
          <p:cNvPr id="1026" name="Picture 2" descr="L'agence Santé publique France">
            <a:hlinkClick r:id="rId2"/>
            <a:extLst>
              <a:ext uri="{FF2B5EF4-FFF2-40B4-BE49-F238E27FC236}">
                <a16:creationId xmlns:a16="http://schemas.microsoft.com/office/drawing/2014/main" id="{7FA31265-9134-4582-1C67-E34156D3E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93" y="177974"/>
            <a:ext cx="2159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41AD3775-5AA4-3E09-FB13-07E1573013ED}"/>
              </a:ext>
            </a:extLst>
          </p:cNvPr>
          <p:cNvSpPr txBox="1">
            <a:spLocks/>
          </p:cNvSpPr>
          <p:nvPr/>
        </p:nvSpPr>
        <p:spPr>
          <a:xfrm>
            <a:off x="142762" y="4387322"/>
            <a:ext cx="11977200" cy="1932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Idée d’application : Fournir à l’utilisateur une suggestion de produits pour équilibrer son alimentation </a:t>
            </a:r>
          </a:p>
          <a:p>
            <a:pPr marL="0" indent="0" algn="just">
              <a:buNone/>
            </a:pPr>
            <a:r>
              <a:rPr lang="fr-FR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-&gt; Définir le profil de l’usager (poids / taille / âge) et le besoin énergétique (sédentaire / actif / sport)</a:t>
            </a:r>
          </a:p>
          <a:p>
            <a:pPr marL="0" indent="0" algn="just">
              <a:buNone/>
            </a:pPr>
            <a:r>
              <a:rPr lang="fr-FR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-&gt; 1 récolter la liste de produits achetés pendant une semaine</a:t>
            </a:r>
          </a:p>
          <a:p>
            <a:pPr marL="0" indent="0" algn="just">
              <a:buNone/>
            </a:pPr>
            <a:r>
              <a:rPr lang="fr-FR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-&gt; calculer l’énergies emmagasinée (lipides / protéines / glucides) et les quantités de sel (OMS recommande 3 g/jour)</a:t>
            </a:r>
          </a:p>
          <a:p>
            <a:pPr marL="0" indent="0" algn="just">
              <a:buNone/>
            </a:pPr>
            <a:r>
              <a:rPr lang="fr-FR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-&gt; suggestion de produits pour compléter les besoins énergétiques / limiter les aliments salés</a:t>
            </a:r>
          </a:p>
          <a:p>
            <a:pPr marL="0" indent="0" algn="just">
              <a:buNone/>
            </a:pPr>
            <a:endParaRPr lang="fr-FR" sz="16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D582A8E5-B2F3-923A-965C-1A9132478B95}"/>
              </a:ext>
            </a:extLst>
          </p:cNvPr>
          <p:cNvGrpSpPr/>
          <p:nvPr/>
        </p:nvGrpSpPr>
        <p:grpSpPr>
          <a:xfrm>
            <a:off x="163056" y="1537585"/>
            <a:ext cx="9713113" cy="2656755"/>
            <a:chOff x="101875" y="1542891"/>
            <a:chExt cx="11484489" cy="3236996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3BA11D9C-A907-E176-D224-DCC333C457F8}"/>
                </a:ext>
              </a:extLst>
            </p:cNvPr>
            <p:cNvSpPr/>
            <p:nvPr/>
          </p:nvSpPr>
          <p:spPr>
            <a:xfrm>
              <a:off x="4906725" y="1567306"/>
              <a:ext cx="2933421" cy="3185354"/>
            </a:xfrm>
            <a:prstGeom prst="roundRect">
              <a:avLst>
                <a:gd name="adj" fmla="val 1032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lèche vers la droite 29">
              <a:extLst>
                <a:ext uri="{FF2B5EF4-FFF2-40B4-BE49-F238E27FC236}">
                  <a16:creationId xmlns:a16="http://schemas.microsoft.com/office/drawing/2014/main" id="{1C242EFA-C57E-15B9-C66F-51DC2A7AFBC4}"/>
                </a:ext>
              </a:extLst>
            </p:cNvPr>
            <p:cNvSpPr/>
            <p:nvPr/>
          </p:nvSpPr>
          <p:spPr>
            <a:xfrm>
              <a:off x="6608699" y="2102712"/>
              <a:ext cx="1231447" cy="2286102"/>
            </a:xfrm>
            <a:prstGeom prst="rightArrow">
              <a:avLst>
                <a:gd name="adj1" fmla="val 70061"/>
                <a:gd name="adj2" fmla="val 33361"/>
              </a:avLst>
            </a:prstGeom>
            <a:solidFill>
              <a:schemeClr val="bg1"/>
            </a:solidFill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109F90D9-C909-12F8-A89B-05795A60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3F5F6"/>
                </a:clrFrom>
                <a:clrTo>
                  <a:srgbClr val="F3F5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47022" y="2029513"/>
              <a:ext cx="1190992" cy="2122768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2517F148-0134-C630-5680-F1F721D84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163056" y="2288176"/>
              <a:ext cx="2989657" cy="2122768"/>
            </a:xfrm>
            <a:prstGeom prst="rect">
              <a:avLst/>
            </a:prstGeom>
          </p:spPr>
        </p:pic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1B43B500-FF35-505A-C2A8-21DAAA1177D5}"/>
                </a:ext>
              </a:extLst>
            </p:cNvPr>
            <p:cNvCxnSpPr/>
            <p:nvPr/>
          </p:nvCxnSpPr>
          <p:spPr>
            <a:xfrm>
              <a:off x="2699657" y="2682240"/>
              <a:ext cx="1114697" cy="2786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9ADB5461-1683-42D2-E726-F54714A0C18C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60" y="3070886"/>
              <a:ext cx="2381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6C7BC5A3-AFE9-6E3A-7CFA-9276135E3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6242" y="3186858"/>
              <a:ext cx="1218112" cy="2329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1032" name="Picture 8" descr="Liste De Courses Banque d'images et photos libres de droit - iStock">
              <a:extLst>
                <a:ext uri="{FF2B5EF4-FFF2-40B4-BE49-F238E27FC236}">
                  <a16:creationId xmlns:a16="http://schemas.microsoft.com/office/drawing/2014/main" id="{8F5BE890-834C-7E74-9D2D-234A44242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978" y="2009625"/>
              <a:ext cx="2379190" cy="237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lgorithm - Free business and finance icons">
              <a:extLst>
                <a:ext uri="{FF2B5EF4-FFF2-40B4-BE49-F238E27FC236}">
                  <a16:creationId xmlns:a16="http://schemas.microsoft.com/office/drawing/2014/main" id="{A52FC37D-146F-E65D-0505-03F0B27B1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898" y="2474064"/>
              <a:ext cx="1320801" cy="1320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ar Graph Clip Art, Transparent PNG Clipart Images Free Download -  ClipartMax">
              <a:extLst>
                <a:ext uri="{FF2B5EF4-FFF2-40B4-BE49-F238E27FC236}">
                  <a16:creationId xmlns:a16="http://schemas.microsoft.com/office/drawing/2014/main" id="{AA95E47F-C941-F97F-A602-A1124A892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46278" y="3090897"/>
              <a:ext cx="792480" cy="79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83A0F33E-3774-51B2-C483-B1E3410E9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E5E6E6"/>
                </a:clrFrom>
                <a:clrTo>
                  <a:srgbClr val="E5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06875" y="2502391"/>
              <a:ext cx="451805" cy="357713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F501A76-0723-CAA0-9E3E-9D6FAD9D4BF2}"/>
                </a:ext>
              </a:extLst>
            </p:cNvPr>
            <p:cNvSpPr txBox="1"/>
            <p:nvPr/>
          </p:nvSpPr>
          <p:spPr>
            <a:xfrm>
              <a:off x="2330212" y="3823649"/>
              <a:ext cx="1836965" cy="956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5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kJ Lipides </a:t>
              </a:r>
            </a:p>
            <a:p>
              <a:r>
                <a:rPr lang="fr-FR" sz="15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kJ Protéines</a:t>
              </a:r>
            </a:p>
            <a:p>
              <a:r>
                <a:rPr lang="fr-FR" sz="15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kJ Glucides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B6342AE8-06B7-AA86-6859-720D328A3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74929" y="2498622"/>
              <a:ext cx="394594" cy="779241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4EA806E6-8753-121F-C647-172F8F9BA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87602" y="2492214"/>
              <a:ext cx="419530" cy="766846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9660A34A-90A5-8EAE-A3D8-6CD3A259F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17759" y="3224389"/>
              <a:ext cx="489255" cy="808313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CC7C32BB-2F21-F508-F803-A8D26A793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59131" y="3224389"/>
              <a:ext cx="489256" cy="786305"/>
            </a:xfrm>
            <a:prstGeom prst="rect">
              <a:avLst/>
            </a:prstGeom>
          </p:spPr>
        </p:pic>
        <p:sp>
          <p:nvSpPr>
            <p:cNvPr id="29" name="Flèche vers la droite 28">
              <a:extLst>
                <a:ext uri="{FF2B5EF4-FFF2-40B4-BE49-F238E27FC236}">
                  <a16:creationId xmlns:a16="http://schemas.microsoft.com/office/drawing/2014/main" id="{062C119B-43F9-24B6-089C-7EFF8FA9207B}"/>
                </a:ext>
              </a:extLst>
            </p:cNvPr>
            <p:cNvSpPr/>
            <p:nvPr/>
          </p:nvSpPr>
          <p:spPr>
            <a:xfrm>
              <a:off x="4890920" y="2738700"/>
              <a:ext cx="420449" cy="737523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8AAA4B9-820C-BAB1-35C3-F833EF7ACC50}"/>
                </a:ext>
              </a:extLst>
            </p:cNvPr>
            <p:cNvSpPr txBox="1"/>
            <p:nvPr/>
          </p:nvSpPr>
          <p:spPr>
            <a:xfrm>
              <a:off x="5362833" y="1567305"/>
              <a:ext cx="2322173" cy="449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App. </a:t>
              </a:r>
              <a:r>
                <a:rPr lang="fr-FR" dirty="0" err="1"/>
                <a:t>EquiNutri</a:t>
              </a:r>
              <a:r>
                <a:rPr lang="fr-FR" baseline="30000" dirty="0" err="1"/>
                <a:t>TM</a:t>
              </a:r>
              <a:r>
                <a:rPr lang="fr-FR" dirty="0"/>
                <a:t> 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F64A6433-4764-7210-5E66-B69303AFC47B}"/>
                </a:ext>
              </a:extLst>
            </p:cNvPr>
            <p:cNvSpPr txBox="1"/>
            <p:nvPr/>
          </p:nvSpPr>
          <p:spPr>
            <a:xfrm>
              <a:off x="8136320" y="1542891"/>
              <a:ext cx="2822543" cy="787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Apports énergétiques</a:t>
              </a:r>
            </a:p>
            <a:p>
              <a:pPr algn="ctr"/>
              <a:r>
                <a:rPr lang="fr-FR" dirty="0"/>
                <a:t> personnalisés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BFB74962-FB84-C79B-C622-9A3BF9FAC4BC}"/>
                </a:ext>
              </a:extLst>
            </p:cNvPr>
            <p:cNvSpPr txBox="1"/>
            <p:nvPr/>
          </p:nvSpPr>
          <p:spPr>
            <a:xfrm>
              <a:off x="1132791" y="1599240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Courses alimentaires</a:t>
              </a:r>
            </a:p>
          </p:txBody>
        </p:sp>
        <p:pic>
          <p:nvPicPr>
            <p:cNvPr id="1040" name="Picture 16" descr="Santé - Icônes gens gratuites">
              <a:extLst>
                <a:ext uri="{FF2B5EF4-FFF2-40B4-BE49-F238E27FC236}">
                  <a16:creationId xmlns:a16="http://schemas.microsoft.com/office/drawing/2014/main" id="{3BDCF439-2DFC-D0EB-7F47-0D6B35EB2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5857" y="2288176"/>
              <a:ext cx="1880507" cy="188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B0091CFB-572F-18F4-6E27-C8055DB162AF}"/>
                </a:ext>
              </a:extLst>
            </p:cNvPr>
            <p:cNvSpPr/>
            <p:nvPr/>
          </p:nvSpPr>
          <p:spPr>
            <a:xfrm>
              <a:off x="101875" y="1567306"/>
              <a:ext cx="4789045" cy="3185354"/>
            </a:xfrm>
            <a:prstGeom prst="roundRect">
              <a:avLst>
                <a:gd name="adj" fmla="val 9517"/>
              </a:avLst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C0DE500A-626B-6409-4E34-206B07F9DA0B}"/>
                </a:ext>
              </a:extLst>
            </p:cNvPr>
            <p:cNvSpPr/>
            <p:nvPr/>
          </p:nvSpPr>
          <p:spPr>
            <a:xfrm>
              <a:off x="7858226" y="1570250"/>
              <a:ext cx="3528737" cy="3182409"/>
            </a:xfrm>
            <a:prstGeom prst="roundRect">
              <a:avLst>
                <a:gd name="adj" fmla="val 9517"/>
              </a:avLst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Espace réservé du numéro de diapositive 40">
            <a:extLst>
              <a:ext uri="{FF2B5EF4-FFF2-40B4-BE49-F238E27FC236}">
                <a16:creationId xmlns:a16="http://schemas.microsoft.com/office/drawing/2014/main" id="{8E9AC467-BFBB-C6AD-2D10-704580F3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E7B23A-1ACB-E3FF-2591-120B45A7EC17}"/>
              </a:ext>
            </a:extLst>
          </p:cNvPr>
          <p:cNvSpPr txBox="1"/>
          <p:nvPr/>
        </p:nvSpPr>
        <p:spPr>
          <a:xfrm>
            <a:off x="10339843" y="1110971"/>
            <a:ext cx="1537834" cy="369332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536C73-A096-AA25-BC81-3CC0B9027205}"/>
              </a:ext>
            </a:extLst>
          </p:cNvPr>
          <p:cNvSpPr txBox="1"/>
          <p:nvPr/>
        </p:nvSpPr>
        <p:spPr>
          <a:xfrm>
            <a:off x="10339843" y="1810234"/>
            <a:ext cx="15378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C28F72-B4CE-AC4A-EF55-A75BEBB5B051}"/>
              </a:ext>
            </a:extLst>
          </p:cNvPr>
          <p:cNvSpPr txBox="1"/>
          <p:nvPr/>
        </p:nvSpPr>
        <p:spPr>
          <a:xfrm>
            <a:off x="10339843" y="2509497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Analyses univariées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E9D9EA-18A3-6CDD-817A-2D10FE4BEDE6}"/>
              </a:ext>
            </a:extLst>
          </p:cNvPr>
          <p:cNvSpPr txBox="1"/>
          <p:nvPr/>
        </p:nvSpPr>
        <p:spPr>
          <a:xfrm>
            <a:off x="10339843" y="3485759"/>
            <a:ext cx="153783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Compléter le jeu de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E3F94F-8861-0F62-2A44-FF147FF99AB0}"/>
              </a:ext>
            </a:extLst>
          </p:cNvPr>
          <p:cNvSpPr txBox="1"/>
          <p:nvPr/>
        </p:nvSpPr>
        <p:spPr>
          <a:xfrm>
            <a:off x="10339843" y="4739021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Viabilité application</a:t>
            </a:r>
          </a:p>
        </p:txBody>
      </p:sp>
    </p:spTree>
    <p:extLst>
      <p:ext uri="{BB962C8B-B14F-4D97-AF65-F5344CB8AC3E}">
        <p14:creationId xmlns:p14="http://schemas.microsoft.com/office/powerpoint/2010/main" val="152590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BFF1E0-5499-A1E5-E24D-8D1BAFC5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8979"/>
            <a:ext cx="8596668" cy="3880773"/>
          </a:xfrm>
        </p:spPr>
        <p:txBody>
          <a:bodyPr>
            <a:normAutofit/>
          </a:bodyPr>
          <a:lstStyle/>
          <a:p>
            <a:r>
              <a:rPr lang="fr-FR" dirty="0"/>
              <a:t>Information générales (code, url, date, … ,quantité)</a:t>
            </a:r>
          </a:p>
          <a:p>
            <a:r>
              <a:rPr lang="fr-FR" dirty="0"/>
              <a:t>Mots clés (packaging, marque, catégories, … , pays]</a:t>
            </a:r>
          </a:p>
          <a:p>
            <a:r>
              <a:rPr lang="fr-FR" dirty="0"/>
              <a:t>Ingrédients (ingrédients, traces)</a:t>
            </a:r>
          </a:p>
          <a:p>
            <a:r>
              <a:rPr lang="fr-FR" dirty="0"/>
              <a:t>Informations diverses(additifs, ingrédients huile de palme, </a:t>
            </a:r>
            <a:r>
              <a:rPr lang="fr-FR" dirty="0" err="1"/>
              <a:t>nutrition_grade_fr</a:t>
            </a:r>
            <a:r>
              <a:rPr lang="fr-FR" dirty="0"/>
              <a:t>)</a:t>
            </a:r>
          </a:p>
          <a:p>
            <a:r>
              <a:rPr lang="fr-FR" dirty="0"/>
              <a:t>Données nutritionnelles (data_100g)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563AA2-98B5-E9FA-5CD8-839443DA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6816E0A-723F-5FC6-FA58-FA53C20A3D4A}"/>
              </a:ext>
            </a:extLst>
          </p:cNvPr>
          <p:cNvSpPr txBox="1">
            <a:spLocks/>
          </p:cNvSpPr>
          <p:nvPr/>
        </p:nvSpPr>
        <p:spPr>
          <a:xfrm>
            <a:off x="767257" y="588579"/>
            <a:ext cx="882869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La base de données </a:t>
            </a:r>
            <a:r>
              <a:rPr lang="fr-FR" sz="2400" b="1" dirty="0" err="1"/>
              <a:t>OpenFoodFacts</a:t>
            </a:r>
            <a:r>
              <a:rPr lang="fr-FR" sz="2400" b="1" dirty="0"/>
              <a:t> et ses variables</a:t>
            </a:r>
            <a:endParaRPr lang="fr-FR" sz="24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2F3C44C-DD4E-503F-2238-79646B97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29000"/>
            <a:ext cx="8596668" cy="1320800"/>
          </a:xfrm>
        </p:spPr>
        <p:txBody>
          <a:bodyPr>
            <a:normAutofit/>
          </a:bodyPr>
          <a:lstStyle/>
          <a:p>
            <a:r>
              <a:rPr lang="fr-FR" sz="2400" b="1" dirty="0"/>
              <a:t>Nettoyer analyser jeu de données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703F3C6-49B7-0950-77A2-2EAFA48DCDB5}"/>
              </a:ext>
            </a:extLst>
          </p:cNvPr>
          <p:cNvSpPr txBox="1">
            <a:spLocks/>
          </p:cNvSpPr>
          <p:nvPr/>
        </p:nvSpPr>
        <p:spPr>
          <a:xfrm>
            <a:off x="677334" y="4089400"/>
            <a:ext cx="948617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Valeurs manquantes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16 colonnes complètement vides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Erreur lexicale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373 ‘code’ ne sont pas des références EAN-13/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OpenFoodFacts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Erreur d'irrégularité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(sodium_100g vs salt_100g)</a:t>
            </a:r>
          </a:p>
          <a:p>
            <a:pPr>
              <a:buFont typeface="+mj-lt"/>
              <a:buAutoNum type="arabicPeriod"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Erreur de formatage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date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format et duplicate</a:t>
            </a:r>
          </a:p>
          <a:p>
            <a:pPr>
              <a:buFont typeface="+mj-lt"/>
              <a:buAutoNum type="arabicPeriod"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Doublons</a:t>
            </a:r>
            <a:r>
              <a:rPr lang="fr-F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  <a:r>
              <a:rPr 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  176 lignes de produits « code »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 dupliquées</a:t>
            </a:r>
          </a:p>
          <a:p>
            <a:pPr>
              <a:buFont typeface="+mj-lt"/>
              <a:buAutoNum type="arabicPeriod"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Valeur extrêmes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) valeurs négatives et &gt; 100g pour 100g de produits</a:t>
            </a:r>
          </a:p>
          <a:p>
            <a:pPr>
              <a:buFont typeface="+mj-lt"/>
              <a:buAutoNum type="arabicPeriod"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Erreur de contradiction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Energie calculée &gt;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energie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max / 100g de produit</a:t>
            </a: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BC4153D8-032E-9DDD-38AA-F0F042230838}"/>
              </a:ext>
            </a:extLst>
          </p:cNvPr>
          <p:cNvSpPr txBox="1">
            <a:spLocks/>
          </p:cNvSpPr>
          <p:nvPr/>
        </p:nvSpPr>
        <p:spPr>
          <a:xfrm>
            <a:off x="8590663" y="88607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8E2542-61A2-9147-AD16-EF05CE77FDE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09F19FE-9D9C-B233-A15C-74058F41C4A1}"/>
              </a:ext>
            </a:extLst>
          </p:cNvPr>
          <p:cNvSpPr txBox="1"/>
          <p:nvPr/>
        </p:nvSpPr>
        <p:spPr>
          <a:xfrm>
            <a:off x="10339843" y="1110971"/>
            <a:ext cx="15378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6AF6BB-7CB2-7C50-4CE3-498BFBDE8853}"/>
              </a:ext>
            </a:extLst>
          </p:cNvPr>
          <p:cNvSpPr txBox="1"/>
          <p:nvPr/>
        </p:nvSpPr>
        <p:spPr>
          <a:xfrm>
            <a:off x="10339843" y="1810234"/>
            <a:ext cx="1537834" cy="369332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676562-C7B9-FBC4-0344-BFF195F47D85}"/>
              </a:ext>
            </a:extLst>
          </p:cNvPr>
          <p:cNvSpPr txBox="1"/>
          <p:nvPr/>
        </p:nvSpPr>
        <p:spPr>
          <a:xfrm>
            <a:off x="10339843" y="2509497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Analyses univariées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F9FCC9B-73B3-B1B8-D3F2-23E35B97C6F0}"/>
              </a:ext>
            </a:extLst>
          </p:cNvPr>
          <p:cNvSpPr txBox="1"/>
          <p:nvPr/>
        </p:nvSpPr>
        <p:spPr>
          <a:xfrm>
            <a:off x="10339843" y="3485759"/>
            <a:ext cx="153783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Compléter le jeu de 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9F59FE2-BC8B-9456-CAC5-627D7E5F7C6E}"/>
              </a:ext>
            </a:extLst>
          </p:cNvPr>
          <p:cNvSpPr txBox="1"/>
          <p:nvPr/>
        </p:nvSpPr>
        <p:spPr>
          <a:xfrm>
            <a:off x="10339843" y="4739021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Viabilité application</a:t>
            </a:r>
          </a:p>
        </p:txBody>
      </p:sp>
    </p:spTree>
    <p:extLst>
      <p:ext uri="{BB962C8B-B14F-4D97-AF65-F5344CB8AC3E}">
        <p14:creationId xmlns:p14="http://schemas.microsoft.com/office/powerpoint/2010/main" val="33433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re 1">
            <a:extLst>
              <a:ext uri="{FF2B5EF4-FFF2-40B4-BE49-F238E27FC236}">
                <a16:creationId xmlns:a16="http://schemas.microsoft.com/office/drawing/2014/main" id="{AF1FD970-19AD-C511-20DF-3B4A8566C0B0}"/>
              </a:ext>
            </a:extLst>
          </p:cNvPr>
          <p:cNvSpPr txBox="1">
            <a:spLocks/>
          </p:cNvSpPr>
          <p:nvPr/>
        </p:nvSpPr>
        <p:spPr>
          <a:xfrm>
            <a:off x="767257" y="588579"/>
            <a:ext cx="882869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Nettoyer analyser jeu de données : imputations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5BD04B-F0BA-147A-FFC5-8E1A5C0DEBFA}"/>
              </a:ext>
            </a:extLst>
          </p:cNvPr>
          <p:cNvSpPr txBox="1"/>
          <p:nvPr/>
        </p:nvSpPr>
        <p:spPr>
          <a:xfrm>
            <a:off x="700485" y="6318712"/>
            <a:ext cx="1033827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5"/>
                </a:solidFill>
              </a:rPr>
              <a:t>Valeurs aberrantes peu nombreuses supprimées, valeurs NaN peuvent être calculées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B93E433-0F94-20F7-8C63-47952139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1D306C-6604-158A-32D2-22B1DF12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8"/>
          <a:stretch/>
        </p:blipFill>
        <p:spPr>
          <a:xfrm>
            <a:off x="63486" y="1995356"/>
            <a:ext cx="2730017" cy="3866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E7DBE0-01E9-B071-404B-A9267A32F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3" r="30621"/>
          <a:stretch/>
        </p:blipFill>
        <p:spPr>
          <a:xfrm>
            <a:off x="2906073" y="1963826"/>
            <a:ext cx="2786922" cy="38592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6B741B-E70D-8847-300F-44B750FC4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14" r="32123"/>
          <a:stretch/>
        </p:blipFill>
        <p:spPr>
          <a:xfrm>
            <a:off x="5803741" y="1984846"/>
            <a:ext cx="2786922" cy="38370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566463-3AE4-B4A1-31C6-CA5F2242EB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53" r="52429"/>
          <a:stretch/>
        </p:blipFill>
        <p:spPr>
          <a:xfrm>
            <a:off x="8701408" y="1974336"/>
            <a:ext cx="2786922" cy="383703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705E240-1665-B4D9-6F69-94D6F6221D9C}"/>
              </a:ext>
            </a:extLst>
          </p:cNvPr>
          <p:cNvSpPr txBox="1"/>
          <p:nvPr/>
        </p:nvSpPr>
        <p:spPr>
          <a:xfrm>
            <a:off x="692933" y="1451199"/>
            <a:ext cx="190468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fr-FR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Jeux de données brut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DBE5E9-CCAA-8993-3577-EF33F384D2FF}"/>
              </a:ext>
            </a:extLst>
          </p:cNvPr>
          <p:cNvSpPr txBox="1"/>
          <p:nvPr/>
        </p:nvSpPr>
        <p:spPr>
          <a:xfrm>
            <a:off x="3240567" y="1414355"/>
            <a:ext cx="232920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valeurs manquantes et aberrantes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240C94E-F028-4ED0-0E28-8BE3D6804B17}"/>
              </a:ext>
            </a:extLst>
          </p:cNvPr>
          <p:cNvSpPr txBox="1"/>
          <p:nvPr/>
        </p:nvSpPr>
        <p:spPr>
          <a:xfrm>
            <a:off x="5718749" y="1418103"/>
            <a:ext cx="273184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valeurs aberrantes et </a:t>
            </a:r>
            <a:r>
              <a:rPr lang="fr-FR" sz="1400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mise à zéro des  NaN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2E5E1F-93EE-908A-BB6D-4C68F479F1AC}"/>
              </a:ext>
            </a:extLst>
          </p:cNvPr>
          <p:cNvSpPr txBox="1"/>
          <p:nvPr/>
        </p:nvSpPr>
        <p:spPr>
          <a:xfrm>
            <a:off x="8543768" y="1418103"/>
            <a:ext cx="305115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Suppression valeurs aberrantes </a:t>
            </a:r>
            <a:r>
              <a:rPr lang="fr-FR" sz="1400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imputation des NaN par la moyenne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BC08DB-78E5-6468-4723-1D3ABDD7BC4C}"/>
              </a:ext>
            </a:extLst>
          </p:cNvPr>
          <p:cNvSpPr/>
          <p:nvPr/>
        </p:nvSpPr>
        <p:spPr>
          <a:xfrm>
            <a:off x="63486" y="4012397"/>
            <a:ext cx="10910187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E9BF70-6330-ACA2-37D8-E899168E12B3}"/>
              </a:ext>
            </a:extLst>
          </p:cNvPr>
          <p:cNvSpPr/>
          <p:nvPr/>
        </p:nvSpPr>
        <p:spPr>
          <a:xfrm>
            <a:off x="2906074" y="4824626"/>
            <a:ext cx="8067600" cy="262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68BCCD1-2D35-2ACC-8EF0-82D7B609EF37}"/>
              </a:ext>
            </a:extLst>
          </p:cNvPr>
          <p:cNvSpPr/>
          <p:nvPr/>
        </p:nvSpPr>
        <p:spPr>
          <a:xfrm>
            <a:off x="6390290" y="3928556"/>
            <a:ext cx="409903" cy="262758"/>
          </a:xfrm>
          <a:prstGeom prst="ellipse">
            <a:avLst/>
          </a:prstGeom>
          <a:solidFill>
            <a:srgbClr val="D30002">
              <a:alpha val="2705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CAB6CA2-FBCB-27CA-F3D8-8E87D2F48ACF}"/>
              </a:ext>
            </a:extLst>
          </p:cNvPr>
          <p:cNvSpPr/>
          <p:nvPr/>
        </p:nvSpPr>
        <p:spPr>
          <a:xfrm>
            <a:off x="9432043" y="4735343"/>
            <a:ext cx="409903" cy="262758"/>
          </a:xfrm>
          <a:prstGeom prst="ellipse">
            <a:avLst/>
          </a:prstGeom>
          <a:solidFill>
            <a:srgbClr val="D30002">
              <a:alpha val="2705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99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A728329-C139-DB12-93FD-DE101594C0DB}"/>
              </a:ext>
            </a:extLst>
          </p:cNvPr>
          <p:cNvSpPr/>
          <p:nvPr/>
        </p:nvSpPr>
        <p:spPr>
          <a:xfrm>
            <a:off x="2891743" y="1704757"/>
            <a:ext cx="7106398" cy="3615343"/>
          </a:xfrm>
          <a:prstGeom prst="roundRect">
            <a:avLst>
              <a:gd name="adj" fmla="val 1059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F0C2BBFD-E4F5-B1DA-1807-F62A9822BBDA}"/>
              </a:ext>
            </a:extLst>
          </p:cNvPr>
          <p:cNvSpPr txBox="1">
            <a:spLocks/>
          </p:cNvSpPr>
          <p:nvPr/>
        </p:nvSpPr>
        <p:spPr>
          <a:xfrm>
            <a:off x="767257" y="588579"/>
            <a:ext cx="882869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Nettoyer analyser jeu de données : analyses univariées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290DA6-25F0-06CB-E295-E7A336048A23}"/>
              </a:ext>
            </a:extLst>
          </p:cNvPr>
          <p:cNvSpPr txBox="1"/>
          <p:nvPr/>
        </p:nvSpPr>
        <p:spPr>
          <a:xfrm>
            <a:off x="578069" y="5597609"/>
            <a:ext cx="12356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13925 valeurs ‘salt_100g’ NaN assignées à la moyenne du groupe</a:t>
            </a:r>
            <a:endParaRPr lang="fr-FR" sz="1600" b="1" dirty="0">
              <a:solidFill>
                <a:schemeClr val="accent5"/>
              </a:solidFill>
            </a:endParaRPr>
          </a:p>
          <a:p>
            <a:r>
              <a:rPr lang="fr-FR" sz="1600" b="1" dirty="0">
                <a:solidFill>
                  <a:schemeClr val="accent5"/>
                </a:solidFill>
              </a:rPr>
              <a:t>Il est impossible d’avoir &gt; 100g pour 100g de produit, nous supprimons le sel_100g</a:t>
            </a:r>
          </a:p>
          <a:p>
            <a:r>
              <a:rPr lang="fr-FR" sz="1600" b="1" dirty="0">
                <a:solidFill>
                  <a:schemeClr val="accent5"/>
                </a:solidFill>
              </a:rPr>
              <a:t>En outre, les valeurs aberrantes sont en général &lt; 0,01 % de l'ensemble de données, de sorte qu’elles peuvent être réaffectées aux extrêmes sans modifier la forme de l'ensemble de données.</a:t>
            </a:r>
          </a:p>
          <a:p>
            <a:r>
              <a:rPr lang="fr-FR" sz="1600" b="1" dirty="0">
                <a:solidFill>
                  <a:schemeClr val="accent5"/>
                </a:solidFill>
              </a:rPr>
              <a:t>									Possible d’imputer par la moyenne les valeurs NaN?</a:t>
            </a:r>
            <a:endParaRPr lang="fr-FR" sz="1600" dirty="0">
              <a:solidFill>
                <a:schemeClr val="accent5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5482008-9F21-048F-21E6-E1DBB3D7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42C829-DAF8-E564-4942-97C87BD418A3}"/>
              </a:ext>
            </a:extLst>
          </p:cNvPr>
          <p:cNvSpPr txBox="1"/>
          <p:nvPr/>
        </p:nvSpPr>
        <p:spPr>
          <a:xfrm>
            <a:off x="179179" y="1096482"/>
            <a:ext cx="11245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Valeurs sodium manquantes 65163 vs valeurs sel manquantes 65082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possible de recalculer 81 valeurs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2E158B7-EE4F-44F9-602D-2C22899D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0" y="2424056"/>
            <a:ext cx="2323675" cy="22510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0E45F9-E6E2-A926-27DD-052F31D75D74}"/>
              </a:ext>
            </a:extLst>
          </p:cNvPr>
          <p:cNvSpPr txBox="1"/>
          <p:nvPr/>
        </p:nvSpPr>
        <p:spPr>
          <a:xfrm>
            <a:off x="-11403" y="1942939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Comparaisons </a:t>
            </a:r>
          </a:p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salt_100g / sodium_100g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4203067-DF4E-1DB0-16E8-FF1C12CD49F1}"/>
              </a:ext>
            </a:extLst>
          </p:cNvPr>
          <p:cNvSpPr txBox="1"/>
          <p:nvPr/>
        </p:nvSpPr>
        <p:spPr>
          <a:xfrm>
            <a:off x="1207464" y="3521270"/>
            <a:ext cx="1082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y = 0.39 x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= 0.99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4038AEB5-DA7B-21F6-8564-6DA305DE3CCE}"/>
              </a:ext>
            </a:extLst>
          </p:cNvPr>
          <p:cNvSpPr/>
          <p:nvPr/>
        </p:nvSpPr>
        <p:spPr>
          <a:xfrm>
            <a:off x="2352872" y="3111136"/>
            <a:ext cx="434742" cy="8487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EA5689-1FBC-F01B-2A9F-A4412AABCDCC}"/>
              </a:ext>
            </a:extLst>
          </p:cNvPr>
          <p:cNvSpPr txBox="1"/>
          <p:nvPr/>
        </p:nvSpPr>
        <p:spPr>
          <a:xfrm>
            <a:off x="3811473" y="1696970"/>
            <a:ext cx="5901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Différentes tendance centrales selon les groupes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672C5D6-DE8F-CF53-9DC6-0CCDA8438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3" r="30621" b="28383"/>
          <a:stretch/>
        </p:blipFill>
        <p:spPr>
          <a:xfrm>
            <a:off x="2902205" y="2265046"/>
            <a:ext cx="2248305" cy="239234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54E03FA-7971-07EB-B96E-BEAA24133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8" y="2261035"/>
            <a:ext cx="2358262" cy="288861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5F8A458-9357-B656-6F2D-6013F19A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878" y="2261035"/>
            <a:ext cx="2358262" cy="288199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11A593B-217D-B6E8-96AC-4306BD658B73}"/>
              </a:ext>
            </a:extLst>
          </p:cNvPr>
          <p:cNvSpPr txBox="1"/>
          <p:nvPr/>
        </p:nvSpPr>
        <p:spPr>
          <a:xfrm>
            <a:off x="3480631" y="1961953"/>
            <a:ext cx="1689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complet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17B8F8-7FD6-A577-3761-241D72CB3523}"/>
              </a:ext>
            </a:extLst>
          </p:cNvPr>
          <p:cNvSpPr txBox="1"/>
          <p:nvPr/>
        </p:nvSpPr>
        <p:spPr>
          <a:xfrm>
            <a:off x="5978378" y="1961953"/>
            <a:ext cx="1689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Beverages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AEBBA02-ECD2-B52A-B7F6-E6B09008051A}"/>
              </a:ext>
            </a:extLst>
          </p:cNvPr>
          <p:cNvSpPr txBox="1"/>
          <p:nvPr/>
        </p:nvSpPr>
        <p:spPr>
          <a:xfrm>
            <a:off x="8221376" y="1961953"/>
            <a:ext cx="1689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Salty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snacks’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9FD71D2-B4FE-BB89-881C-372AA008812E}"/>
              </a:ext>
            </a:extLst>
          </p:cNvPr>
          <p:cNvSpPr txBox="1"/>
          <p:nvPr/>
        </p:nvSpPr>
        <p:spPr>
          <a:xfrm>
            <a:off x="10339843" y="1110971"/>
            <a:ext cx="15378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4B5C269-FB39-F8EE-E6CF-32B4ACC64269}"/>
              </a:ext>
            </a:extLst>
          </p:cNvPr>
          <p:cNvSpPr txBox="1"/>
          <p:nvPr/>
        </p:nvSpPr>
        <p:spPr>
          <a:xfrm>
            <a:off x="10339843" y="1810234"/>
            <a:ext cx="15378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F703822-C8DA-6D5E-87A8-EE8806613FC6}"/>
              </a:ext>
            </a:extLst>
          </p:cNvPr>
          <p:cNvSpPr txBox="1"/>
          <p:nvPr/>
        </p:nvSpPr>
        <p:spPr>
          <a:xfrm>
            <a:off x="10339843" y="2509497"/>
            <a:ext cx="1537834" cy="646331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Analyses univariées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D365A2F-68CC-11D9-166D-EF35E679C3D9}"/>
              </a:ext>
            </a:extLst>
          </p:cNvPr>
          <p:cNvSpPr txBox="1"/>
          <p:nvPr/>
        </p:nvSpPr>
        <p:spPr>
          <a:xfrm>
            <a:off x="10339843" y="3485759"/>
            <a:ext cx="153783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Compléter le jeu de données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6679864-F55A-1B20-336B-0A82C4650AF0}"/>
              </a:ext>
            </a:extLst>
          </p:cNvPr>
          <p:cNvSpPr txBox="1"/>
          <p:nvPr/>
        </p:nvSpPr>
        <p:spPr>
          <a:xfrm>
            <a:off x="10339843" y="4739021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Viabilité application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5A022661-E586-28BC-1223-DF991268123C}"/>
              </a:ext>
            </a:extLst>
          </p:cNvPr>
          <p:cNvSpPr/>
          <p:nvPr/>
        </p:nvSpPr>
        <p:spPr>
          <a:xfrm>
            <a:off x="8005748" y="4590321"/>
            <a:ext cx="409903" cy="262758"/>
          </a:xfrm>
          <a:prstGeom prst="ellipse">
            <a:avLst/>
          </a:prstGeom>
          <a:solidFill>
            <a:srgbClr val="D30002">
              <a:alpha val="2705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6702367-6DF3-70C7-1DF5-D3226284ABB1}"/>
              </a:ext>
            </a:extLst>
          </p:cNvPr>
          <p:cNvSpPr/>
          <p:nvPr/>
        </p:nvSpPr>
        <p:spPr>
          <a:xfrm>
            <a:off x="5578298" y="4619717"/>
            <a:ext cx="409903" cy="262758"/>
          </a:xfrm>
          <a:prstGeom prst="ellipse">
            <a:avLst/>
          </a:prstGeom>
          <a:solidFill>
            <a:srgbClr val="D30002">
              <a:alpha val="2705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40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25C1F588-27CA-86E6-9150-4E82C8D8D99B}"/>
              </a:ext>
            </a:extLst>
          </p:cNvPr>
          <p:cNvSpPr txBox="1">
            <a:spLocks/>
          </p:cNvSpPr>
          <p:nvPr/>
        </p:nvSpPr>
        <p:spPr>
          <a:xfrm>
            <a:off x="767257" y="588579"/>
            <a:ext cx="882869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Nettoyer analyser jeu de données : 2 variables quantitatives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22BBC0-82F3-3935-2A38-C048BC387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6" r="17710"/>
          <a:stretch/>
        </p:blipFill>
        <p:spPr>
          <a:xfrm>
            <a:off x="5809689" y="2354024"/>
            <a:ext cx="4159592" cy="35659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1EB4B0C-4DE0-B270-3160-9D6793B0D895}"/>
              </a:ext>
            </a:extLst>
          </p:cNvPr>
          <p:cNvSpPr txBox="1"/>
          <p:nvPr/>
        </p:nvSpPr>
        <p:spPr>
          <a:xfrm>
            <a:off x="222421" y="1334530"/>
            <a:ext cx="86869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Calculer et comparer la colonne energy_100g avec la formule fourni par </a:t>
            </a:r>
            <a:r>
              <a:rPr lang="fr-FR" sz="1600" b="1" dirty="0" err="1"/>
              <a:t>OpenFoodFacts</a:t>
            </a:r>
            <a:endParaRPr lang="fr-FR" sz="1600" b="1" dirty="0"/>
          </a:p>
          <a:p>
            <a:endParaRPr lang="fr-FR" sz="1600" dirty="0"/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Les facteurs de conversion énergétiques sont :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Fat (37 kJ/g),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Alcohol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(29 kJ/g),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(17 kJ/g)</a:t>
            </a:r>
          </a:p>
          <a:p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Glycaemic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carbohydrates (17 kJ/g), Polyols (10 kJ/g)</a:t>
            </a:r>
          </a:p>
          <a:p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Dietary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fibres: 2 kcal/g (8 kJ/g), Salt (0 kJ/g)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082AF6-F56A-B789-8293-B9742CA748F0}"/>
              </a:ext>
            </a:extLst>
          </p:cNvPr>
          <p:cNvSpPr txBox="1"/>
          <p:nvPr/>
        </p:nvSpPr>
        <p:spPr>
          <a:xfrm>
            <a:off x="32626" y="2931070"/>
            <a:ext cx="610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u="sng" dirty="0">
                <a:latin typeface="Arial" panose="020B0604020202020204" pitchFamily="34" charset="0"/>
                <a:cs typeface="Arial" panose="020B0604020202020204" pitchFamily="34" charset="0"/>
              </a:rPr>
              <a:t>Analyse statistique:</a:t>
            </a:r>
          </a:p>
          <a:p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pearson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= 0.9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forte corrélation entre les variables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covariance = 6.5 10</a:t>
            </a:r>
            <a:r>
              <a:rPr lang="fr-FR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forte relation entre les variables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B59DB2E-29B5-17F6-4A7C-8680E4790048}"/>
              </a:ext>
            </a:extLst>
          </p:cNvPr>
          <p:cNvSpPr txBox="1"/>
          <p:nvPr/>
        </p:nvSpPr>
        <p:spPr>
          <a:xfrm>
            <a:off x="20759" y="3865824"/>
            <a:ext cx="610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u="sng" dirty="0">
                <a:latin typeface="Arial" panose="020B0604020202020204" pitchFamily="34" charset="0"/>
                <a:cs typeface="Arial" panose="020B0604020202020204" pitchFamily="34" charset="0"/>
              </a:rPr>
              <a:t>Approximation linéaire: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fr-F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ligne rouge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est la droite de régression linéaire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y = 0.89 x + 124.15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 le calcul manuel sous-estime les valeurs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2128C4-18A9-E5E0-09FE-10E1D86498A6}"/>
              </a:ext>
            </a:extLst>
          </p:cNvPr>
          <p:cNvSpPr txBox="1"/>
          <p:nvPr/>
        </p:nvSpPr>
        <p:spPr>
          <a:xfrm>
            <a:off x="0" y="4800577"/>
            <a:ext cx="66513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La ligne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pointillé noire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est la valeur énergétique théorique max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Ex: huile = 100gfat/100g, 100 g * 37 kJ/g = 3700 kJ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9E28A0C-15FC-DCC7-CBA9-BC5FEA6D6C36}"/>
              </a:ext>
            </a:extLst>
          </p:cNvPr>
          <p:cNvSpPr txBox="1"/>
          <p:nvPr/>
        </p:nvSpPr>
        <p:spPr>
          <a:xfrm rot="19814085">
            <a:off x="7326997" y="5425257"/>
            <a:ext cx="181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Sous-estimation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EC3EC3-9780-5E64-A08D-B0B22E3D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2542-61A2-9147-AD16-EF05CE77FDEA}" type="slidenum">
              <a:rPr lang="fr-FR" smtClean="0"/>
              <a:t>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B26FE8-44FD-C2DF-9893-86653FFE8199}"/>
              </a:ext>
            </a:extLst>
          </p:cNvPr>
          <p:cNvSpPr txBox="1"/>
          <p:nvPr/>
        </p:nvSpPr>
        <p:spPr>
          <a:xfrm>
            <a:off x="609869" y="6069919"/>
            <a:ext cx="12356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5"/>
                </a:solidFill>
              </a:rPr>
              <a:t>La calcul manuel est proche des valeurs renseignées</a:t>
            </a:r>
          </a:p>
          <a:p>
            <a:r>
              <a:rPr lang="fr-FR" sz="2000" b="1" dirty="0">
                <a:solidFill>
                  <a:schemeClr val="accent5"/>
                </a:solidFill>
              </a:rPr>
              <a:t> </a:t>
            </a:r>
            <a:r>
              <a:rPr lang="fr-FR" sz="2000" b="1" dirty="0">
                <a:solidFill>
                  <a:schemeClr val="accent5"/>
                </a:solidFill>
                <a:sym typeface="Wingdings" pitchFamily="2" charset="2"/>
              </a:rPr>
              <a:t> </a:t>
            </a:r>
            <a:r>
              <a:rPr lang="fr-FR" sz="2000" b="1" dirty="0">
                <a:solidFill>
                  <a:schemeClr val="accent5"/>
                </a:solidFill>
              </a:rPr>
              <a:t>Les </a:t>
            </a:r>
            <a:r>
              <a:rPr lang="fr-FR" sz="2000" b="1" dirty="0" err="1">
                <a:solidFill>
                  <a:schemeClr val="accent5"/>
                </a:solidFill>
              </a:rPr>
              <a:t>energies</a:t>
            </a:r>
            <a:r>
              <a:rPr lang="fr-FR" sz="2000" b="1" dirty="0">
                <a:solidFill>
                  <a:schemeClr val="accent5"/>
                </a:solidFill>
              </a:rPr>
              <a:t> de chacun des groupes alimentaires peut être calculée </a:t>
            </a:r>
            <a:endParaRPr lang="fr-FR" sz="2000" dirty="0">
              <a:solidFill>
                <a:schemeClr val="accent5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D9393F-08C5-2AF4-AF5B-826A13B96302}"/>
              </a:ext>
            </a:extLst>
          </p:cNvPr>
          <p:cNvSpPr txBox="1"/>
          <p:nvPr/>
        </p:nvSpPr>
        <p:spPr>
          <a:xfrm>
            <a:off x="10339843" y="1110971"/>
            <a:ext cx="15378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6903AD-AEC4-7652-C963-2969DA93F2F3}"/>
              </a:ext>
            </a:extLst>
          </p:cNvPr>
          <p:cNvSpPr txBox="1"/>
          <p:nvPr/>
        </p:nvSpPr>
        <p:spPr>
          <a:xfrm>
            <a:off x="10339843" y="1810234"/>
            <a:ext cx="15378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80C318-C831-D3E3-BEF8-D91678392041}"/>
              </a:ext>
            </a:extLst>
          </p:cNvPr>
          <p:cNvSpPr txBox="1"/>
          <p:nvPr/>
        </p:nvSpPr>
        <p:spPr>
          <a:xfrm>
            <a:off x="10339843" y="2509497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Analyses univariées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0B9A3DA-D778-3FD2-1A0C-E78229777B27}"/>
              </a:ext>
            </a:extLst>
          </p:cNvPr>
          <p:cNvSpPr txBox="1"/>
          <p:nvPr/>
        </p:nvSpPr>
        <p:spPr>
          <a:xfrm>
            <a:off x="10339843" y="3485759"/>
            <a:ext cx="1537834" cy="92333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Compléter le jeu de données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5546923-2D52-06AB-60E5-56BF1BEC8FB2}"/>
              </a:ext>
            </a:extLst>
          </p:cNvPr>
          <p:cNvSpPr txBox="1"/>
          <p:nvPr/>
        </p:nvSpPr>
        <p:spPr>
          <a:xfrm>
            <a:off x="10339843" y="4739021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Viabilité application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010E62C-C91A-D9F8-CE9A-CA538D47CC60}"/>
              </a:ext>
            </a:extLst>
          </p:cNvPr>
          <p:cNvSpPr txBox="1"/>
          <p:nvPr/>
        </p:nvSpPr>
        <p:spPr>
          <a:xfrm>
            <a:off x="6452601" y="1979056"/>
            <a:ext cx="3605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Comparaison valeurs calculées</a:t>
            </a:r>
          </a:p>
        </p:txBody>
      </p:sp>
    </p:spTree>
    <p:extLst>
      <p:ext uri="{BB962C8B-B14F-4D97-AF65-F5344CB8AC3E}">
        <p14:creationId xmlns:p14="http://schemas.microsoft.com/office/powerpoint/2010/main" val="19520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AA230E-6745-67C4-CBD0-820036A4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5641972"/>
            <a:ext cx="683339" cy="365125"/>
          </a:xfrm>
        </p:spPr>
        <p:txBody>
          <a:bodyPr/>
          <a:lstStyle/>
          <a:p>
            <a:fld id="{468E2542-61A2-9147-AD16-EF05CE77FDEA}" type="slidenum">
              <a:rPr lang="fr-FR" smtClean="0"/>
              <a:t>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7C6BF9-8ED2-07F8-DC9E-0795C2CCE0D1}"/>
              </a:ext>
            </a:extLst>
          </p:cNvPr>
          <p:cNvSpPr txBox="1"/>
          <p:nvPr/>
        </p:nvSpPr>
        <p:spPr>
          <a:xfrm>
            <a:off x="10339843" y="1110971"/>
            <a:ext cx="15378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41DD49-12FE-4042-84AB-5DE399C79A86}"/>
              </a:ext>
            </a:extLst>
          </p:cNvPr>
          <p:cNvSpPr txBox="1"/>
          <p:nvPr/>
        </p:nvSpPr>
        <p:spPr>
          <a:xfrm>
            <a:off x="10339843" y="1810234"/>
            <a:ext cx="15378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324ADB-DDEE-CE22-D943-5A56E2CFF6EB}"/>
              </a:ext>
            </a:extLst>
          </p:cNvPr>
          <p:cNvSpPr txBox="1"/>
          <p:nvPr/>
        </p:nvSpPr>
        <p:spPr>
          <a:xfrm>
            <a:off x="10339843" y="2509497"/>
            <a:ext cx="1537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Analyses univariées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D36A4E-337E-F951-6B42-BD190A74F506}"/>
              </a:ext>
            </a:extLst>
          </p:cNvPr>
          <p:cNvSpPr txBox="1"/>
          <p:nvPr/>
        </p:nvSpPr>
        <p:spPr>
          <a:xfrm>
            <a:off x="10339843" y="3485759"/>
            <a:ext cx="1537834" cy="923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Compléter le jeu de données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C3CCAC2-D453-32E4-C5BC-5018E305C9D8}"/>
              </a:ext>
            </a:extLst>
          </p:cNvPr>
          <p:cNvSpPr txBox="1"/>
          <p:nvPr/>
        </p:nvSpPr>
        <p:spPr>
          <a:xfrm>
            <a:off x="10339843" y="4739021"/>
            <a:ext cx="1537834" cy="646331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Viabilité application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9BBF1B6-BEBC-1C53-37D9-E8741A516E48}"/>
              </a:ext>
            </a:extLst>
          </p:cNvPr>
          <p:cNvSpPr txBox="1">
            <a:spLocks/>
          </p:cNvSpPr>
          <p:nvPr/>
        </p:nvSpPr>
        <p:spPr>
          <a:xfrm>
            <a:off x="767257" y="588579"/>
            <a:ext cx="882869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/>
              <a:t>Analyse exploratoire: énergie vs catégorie de produits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4C9D820-B89F-9605-2CE9-B20DCB3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869"/>
            <a:ext cx="3601338" cy="41073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9E02DF7-CA48-B322-360E-B32AFB678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83" y="1550807"/>
            <a:ext cx="3448929" cy="413643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3AC2204-C8F6-2461-CFC1-F382C4005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581" y="1550806"/>
            <a:ext cx="3453924" cy="413643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AB7254C-B895-41F3-BEB6-302873CF8FD6}"/>
              </a:ext>
            </a:extLst>
          </p:cNvPr>
          <p:cNvSpPr txBox="1"/>
          <p:nvPr/>
        </p:nvSpPr>
        <p:spPr>
          <a:xfrm>
            <a:off x="1008993" y="1080913"/>
            <a:ext cx="7877478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Chaque catégorie de produit apporte un maximum d’énergie spécifique (</a:t>
            </a:r>
            <a:r>
              <a:rPr lang="fr-FR" sz="3200" baseline="-25000" dirty="0">
                <a:solidFill>
                  <a:schemeClr val="accent5"/>
                </a:solidFill>
              </a:rPr>
              <a:t>*</a:t>
            </a:r>
            <a:r>
              <a:rPr lang="fr-FR" dirty="0"/>
              <a:t>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275291-A3D2-81DC-1AFD-C54031ABBB65}"/>
              </a:ext>
            </a:extLst>
          </p:cNvPr>
          <p:cNvSpPr txBox="1"/>
          <p:nvPr/>
        </p:nvSpPr>
        <p:spPr>
          <a:xfrm>
            <a:off x="389482" y="2089087"/>
            <a:ext cx="356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865C54D-904D-821F-2DBF-EDA7CEF211E3}"/>
              </a:ext>
            </a:extLst>
          </p:cNvPr>
          <p:cNvSpPr txBox="1"/>
          <p:nvPr/>
        </p:nvSpPr>
        <p:spPr>
          <a:xfrm>
            <a:off x="4358455" y="2011361"/>
            <a:ext cx="356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11BA8A2-E0C4-A2BD-3C9D-371337BAA1BB}"/>
              </a:ext>
            </a:extLst>
          </p:cNvPr>
          <p:cNvSpPr txBox="1"/>
          <p:nvPr/>
        </p:nvSpPr>
        <p:spPr>
          <a:xfrm>
            <a:off x="6183760" y="2227586"/>
            <a:ext cx="356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42C6A7D-70CC-D603-B74F-42488D42AD18}"/>
              </a:ext>
            </a:extLst>
          </p:cNvPr>
          <p:cNvSpPr txBox="1"/>
          <p:nvPr/>
        </p:nvSpPr>
        <p:spPr>
          <a:xfrm>
            <a:off x="8917247" y="1770525"/>
            <a:ext cx="356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3701407-6A53-7FFF-12B5-61BA48EE691B}"/>
              </a:ext>
            </a:extLst>
          </p:cNvPr>
          <p:cNvSpPr txBox="1"/>
          <p:nvPr/>
        </p:nvSpPr>
        <p:spPr>
          <a:xfrm>
            <a:off x="7393785" y="2696017"/>
            <a:ext cx="356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21BF5F-01E1-D67C-896F-873ED33F5C03}"/>
              </a:ext>
            </a:extLst>
          </p:cNvPr>
          <p:cNvSpPr txBox="1"/>
          <p:nvPr/>
        </p:nvSpPr>
        <p:spPr>
          <a:xfrm>
            <a:off x="389482" y="5743426"/>
            <a:ext cx="10956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 ‘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Beverages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apporte l’énergie pour les protéines</a:t>
            </a:r>
          </a:p>
          <a:p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Catégories ‘Composite 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foods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&amp; ‘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Sugary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snacks’ apportent l’énergie pour les protéines</a:t>
            </a:r>
          </a:p>
          <a:p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Catégories ‘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Cereals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ans 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potatoes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&amp; ‘Milk and 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dairy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fr-FR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apportent l’énergie pour les protéines</a:t>
            </a:r>
          </a:p>
          <a:p>
            <a:endParaRPr lang="fr-FR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F5BD516-F657-3A24-D3F5-C6BA1266F5A5}"/>
              </a:ext>
            </a:extLst>
          </p:cNvPr>
          <p:cNvSpPr/>
          <p:nvPr/>
        </p:nvSpPr>
        <p:spPr>
          <a:xfrm>
            <a:off x="1553874" y="2900669"/>
            <a:ext cx="325821" cy="2419317"/>
          </a:xfrm>
          <a:prstGeom prst="roundRect">
            <a:avLst/>
          </a:prstGeom>
          <a:solidFill>
            <a:srgbClr val="C42F1A">
              <a:alpha val="2902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145FC3A-25E8-B2E8-C9EC-FA062AF1AE6F}"/>
              </a:ext>
            </a:extLst>
          </p:cNvPr>
          <p:cNvSpPr txBox="1"/>
          <p:nvPr/>
        </p:nvSpPr>
        <p:spPr>
          <a:xfrm>
            <a:off x="1566797" y="2441602"/>
            <a:ext cx="356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93456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{5BF7593A-BB2B-9C46-A187-6FA359093646}tf10001060</Template>
  <TotalTime>5670</TotalTime>
  <Words>1556</Words>
  <Application>Microsoft Macintosh PowerPoint</Application>
  <PresentationFormat>Grand écran</PresentationFormat>
  <Paragraphs>195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ArialMT</vt:lpstr>
      <vt:lpstr>Calibri</vt:lpstr>
      <vt:lpstr>Trebuchet MS</vt:lpstr>
      <vt:lpstr>Wingdings 3</vt:lpstr>
      <vt:lpstr>Facette</vt:lpstr>
      <vt:lpstr>Concevez une application au service de la santé publique</vt:lpstr>
      <vt:lpstr>Appel à projets pour trouver des idées innovantes d’applications en lien avec l'alimentation</vt:lpstr>
      <vt:lpstr>Etablissement d’une gouvernance transnationale du Nutri-Score</vt:lpstr>
      <vt:lpstr>Appel à projets pour trouver des idées innovantes d’applications en lien avec l'alimentation</vt:lpstr>
      <vt:lpstr>Nettoyer analyser jeu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 CAZELLES</dc:creator>
  <cp:lastModifiedBy>Remi CAZELLES</cp:lastModifiedBy>
  <cp:revision>8</cp:revision>
  <cp:lastPrinted>2023-02-01T09:40:18Z</cp:lastPrinted>
  <dcterms:created xsi:type="dcterms:W3CDTF">2023-01-10T20:39:42Z</dcterms:created>
  <dcterms:modified xsi:type="dcterms:W3CDTF">2023-02-03T11:19:01Z</dcterms:modified>
</cp:coreProperties>
</file>